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73"/>
  </p:notesMasterIdLst>
  <p:handoutMasterIdLst>
    <p:handoutMasterId r:id="rId74"/>
  </p:handoutMasterIdLst>
  <p:sldIdLst>
    <p:sldId id="258" r:id="rId3"/>
    <p:sldId id="269" r:id="rId4"/>
    <p:sldId id="289" r:id="rId5"/>
    <p:sldId id="294" r:id="rId6"/>
    <p:sldId id="271" r:id="rId7"/>
    <p:sldId id="272" r:id="rId8"/>
    <p:sldId id="273" r:id="rId9"/>
    <p:sldId id="274" r:id="rId10"/>
    <p:sldId id="276" r:id="rId11"/>
    <p:sldId id="277" r:id="rId12"/>
    <p:sldId id="329" r:id="rId13"/>
    <p:sldId id="353" r:id="rId14"/>
    <p:sldId id="355" r:id="rId15"/>
    <p:sldId id="356" r:id="rId16"/>
    <p:sldId id="354" r:id="rId17"/>
    <p:sldId id="359" r:id="rId18"/>
    <p:sldId id="360" r:id="rId19"/>
    <p:sldId id="357" r:id="rId20"/>
    <p:sldId id="331" r:id="rId21"/>
    <p:sldId id="358" r:id="rId22"/>
    <p:sldId id="367" r:id="rId23"/>
    <p:sldId id="368" r:id="rId24"/>
    <p:sldId id="369" r:id="rId25"/>
    <p:sldId id="332" r:id="rId26"/>
    <p:sldId id="293" r:id="rId27"/>
    <p:sldId id="278" r:id="rId28"/>
    <p:sldId id="279" r:id="rId29"/>
    <p:sldId id="280" r:id="rId30"/>
    <p:sldId id="282" r:id="rId31"/>
    <p:sldId id="283" r:id="rId32"/>
    <p:sldId id="284" r:id="rId33"/>
    <p:sldId id="286" r:id="rId34"/>
    <p:sldId id="364" r:id="rId35"/>
    <p:sldId id="292" r:id="rId36"/>
    <p:sldId id="287" r:id="rId37"/>
    <p:sldId id="288" r:id="rId38"/>
    <p:sldId id="285" r:id="rId39"/>
    <p:sldId id="291" r:id="rId40"/>
    <p:sldId id="296" r:id="rId41"/>
    <p:sldId id="297" r:id="rId42"/>
    <p:sldId id="298" r:id="rId43"/>
    <p:sldId id="299" r:id="rId44"/>
    <p:sldId id="300" r:id="rId45"/>
    <p:sldId id="302" r:id="rId46"/>
    <p:sldId id="301" r:id="rId47"/>
    <p:sldId id="290" r:id="rId48"/>
    <p:sldId id="304" r:id="rId49"/>
    <p:sldId id="305" r:id="rId50"/>
    <p:sldId id="306" r:id="rId51"/>
    <p:sldId id="307" r:id="rId52"/>
    <p:sldId id="308" r:id="rId53"/>
    <p:sldId id="319" r:id="rId54"/>
    <p:sldId id="317" r:id="rId55"/>
    <p:sldId id="309" r:id="rId56"/>
    <p:sldId id="310" r:id="rId57"/>
    <p:sldId id="312" r:id="rId58"/>
    <p:sldId id="316" r:id="rId59"/>
    <p:sldId id="347" r:id="rId60"/>
    <p:sldId id="326" r:id="rId61"/>
    <p:sldId id="328" r:id="rId62"/>
    <p:sldId id="335" r:id="rId63"/>
    <p:sldId id="337" r:id="rId64"/>
    <p:sldId id="327" r:id="rId65"/>
    <p:sldId id="333" r:id="rId66"/>
    <p:sldId id="348" r:id="rId67"/>
    <p:sldId id="341" r:id="rId68"/>
    <p:sldId id="342" r:id="rId69"/>
    <p:sldId id="336" r:id="rId70"/>
    <p:sldId id="346" r:id="rId71"/>
    <p:sldId id="343" r:id="rId72"/>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D69"/>
    <a:srgbClr val="DE5261"/>
    <a:srgbClr val="0061A1"/>
    <a:srgbClr val="930F5A"/>
    <a:srgbClr val="43434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69" d="100"/>
          <a:sy n="69" d="100"/>
        </p:scale>
        <p:origin x="448" y="44"/>
      </p:cViewPr>
      <p:guideLst>
        <p:guide orient="horz" pos="2160"/>
        <p:guide pos="3863"/>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DATACL02\DATAVOL02\Aaa\Prevention\08_Syst&#232;me%20Bonus-Malus\03_Calculs\SBM%20Evolution%20Taux%20de%20cotisat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rgbClr val="0061A1"/>
              </a:solidFill>
              <a:round/>
            </a:ln>
            <a:effectLst/>
          </c:spPr>
          <c:marker>
            <c:symbol val="circle"/>
            <c:size val="5"/>
            <c:spPr>
              <a:solidFill>
                <a:srgbClr val="0061A1"/>
              </a:solidFill>
              <a:ln w="38100">
                <a:solidFill>
                  <a:srgbClr val="0061A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Feuil1!$A$6:$A$19</c:f>
              <c:numCache>
                <c:formatCode>General</c:formatCod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numCache>
            </c:numRef>
          </c:xVal>
          <c:yVal>
            <c:numRef>
              <c:f>Feuil1!$B$6:$B$19</c:f>
              <c:numCache>
                <c:formatCode>0.00%</c:formatCode>
                <c:ptCount val="14"/>
                <c:pt idx="0">
                  <c:v>1.15E-2</c:v>
                </c:pt>
                <c:pt idx="1">
                  <c:v>1.15E-2</c:v>
                </c:pt>
                <c:pt idx="2">
                  <c:v>1.0999999999999999E-2</c:v>
                </c:pt>
                <c:pt idx="3">
                  <c:v>1.0999999999999999E-2</c:v>
                </c:pt>
                <c:pt idx="4">
                  <c:v>1.0999999999999999E-2</c:v>
                </c:pt>
                <c:pt idx="5">
                  <c:v>0.01</c:v>
                </c:pt>
                <c:pt idx="6">
                  <c:v>0.01</c:v>
                </c:pt>
                <c:pt idx="7">
                  <c:v>8.9999999999999993E-3</c:v>
                </c:pt>
                <c:pt idx="8">
                  <c:v>8.0000000000000002E-3</c:v>
                </c:pt>
                <c:pt idx="9">
                  <c:v>7.4999999999999997E-3</c:v>
                </c:pt>
                <c:pt idx="10">
                  <c:v>7.4999999999999997E-3</c:v>
                </c:pt>
                <c:pt idx="11">
                  <c:v>7.4999999999999997E-3</c:v>
                </c:pt>
                <c:pt idx="12">
                  <c:v>7.4999999999999997E-3</c:v>
                </c:pt>
                <c:pt idx="13">
                  <c:v>7.0000000000000001E-3</c:v>
                </c:pt>
              </c:numCache>
            </c:numRef>
          </c:yVal>
          <c:smooth val="0"/>
          <c:extLst>
            <c:ext xmlns:c16="http://schemas.microsoft.com/office/drawing/2014/chart" uri="{C3380CC4-5D6E-409C-BE32-E72D297353CC}">
              <c16:uniqueId val="{00000000-5ED8-4239-BEBA-67C62BD524BE}"/>
            </c:ext>
          </c:extLst>
        </c:ser>
        <c:ser>
          <c:idx val="1"/>
          <c:order val="1"/>
          <c:spPr>
            <a:ln w="19050" cap="rnd">
              <a:noFill/>
              <a:round/>
            </a:ln>
            <a:effectLst/>
          </c:spPr>
          <c:marker>
            <c:symbol val="circle"/>
            <c:size val="5"/>
            <c:spPr>
              <a:solidFill>
                <a:srgbClr val="00B050"/>
              </a:solidFill>
              <a:ln w="38100">
                <a:solidFill>
                  <a:srgbClr val="00B050"/>
                </a:solidFill>
              </a:ln>
              <a:effectLst/>
            </c:spPr>
          </c:marker>
          <c:xVal>
            <c:numRef>
              <c:f>Feuil1!$A$14:$A$19</c:f>
              <c:numCache>
                <c:formatCode>General</c:formatCode>
                <c:ptCount val="6"/>
                <c:pt idx="0">
                  <c:v>2019</c:v>
                </c:pt>
                <c:pt idx="1">
                  <c:v>2020</c:v>
                </c:pt>
                <c:pt idx="2">
                  <c:v>2021</c:v>
                </c:pt>
                <c:pt idx="3">
                  <c:v>2022</c:v>
                </c:pt>
                <c:pt idx="4">
                  <c:v>2023</c:v>
                </c:pt>
                <c:pt idx="5">
                  <c:v>2024</c:v>
                </c:pt>
              </c:numCache>
            </c:numRef>
          </c:xVal>
          <c:yVal>
            <c:numRef>
              <c:f>Feuil1!$C$14:$C$19</c:f>
              <c:numCache>
                <c:formatCode>0.00%</c:formatCode>
                <c:ptCount val="6"/>
                <c:pt idx="0">
                  <c:v>7.2000000000000007E-3</c:v>
                </c:pt>
                <c:pt idx="1">
                  <c:v>6.7499999999999999E-3</c:v>
                </c:pt>
                <c:pt idx="2">
                  <c:v>6.7499999999999999E-3</c:v>
                </c:pt>
                <c:pt idx="3">
                  <c:v>6.7499999999999999E-3</c:v>
                </c:pt>
                <c:pt idx="4">
                  <c:v>6.3749999999999996E-3</c:v>
                </c:pt>
                <c:pt idx="5">
                  <c:v>5.9500000000000004E-3</c:v>
                </c:pt>
              </c:numCache>
            </c:numRef>
          </c:yVal>
          <c:smooth val="0"/>
          <c:extLst>
            <c:ext xmlns:c16="http://schemas.microsoft.com/office/drawing/2014/chart" uri="{C3380CC4-5D6E-409C-BE32-E72D297353CC}">
              <c16:uniqueId val="{00000001-5ED8-4239-BEBA-67C62BD524BE}"/>
            </c:ext>
          </c:extLst>
        </c:ser>
        <c:ser>
          <c:idx val="2"/>
          <c:order val="2"/>
          <c:spPr>
            <a:ln w="19050" cap="rnd">
              <a:noFill/>
              <a:round/>
            </a:ln>
            <a:effectLst/>
          </c:spPr>
          <c:marker>
            <c:symbol val="circle"/>
            <c:size val="5"/>
            <c:spPr>
              <a:solidFill>
                <a:srgbClr val="FF7575"/>
              </a:solidFill>
              <a:ln w="38100">
                <a:solidFill>
                  <a:srgbClr val="FF7575"/>
                </a:solidFill>
              </a:ln>
              <a:effectLst/>
            </c:spPr>
          </c:marker>
          <c:xVal>
            <c:numRef>
              <c:f>Feuil1!$A$14:$A$19</c:f>
              <c:numCache>
                <c:formatCode>General</c:formatCode>
                <c:ptCount val="6"/>
                <c:pt idx="0">
                  <c:v>2019</c:v>
                </c:pt>
                <c:pt idx="1">
                  <c:v>2020</c:v>
                </c:pt>
                <c:pt idx="2">
                  <c:v>2021</c:v>
                </c:pt>
                <c:pt idx="3">
                  <c:v>2022</c:v>
                </c:pt>
                <c:pt idx="4">
                  <c:v>2023</c:v>
                </c:pt>
                <c:pt idx="5">
                  <c:v>2024</c:v>
                </c:pt>
              </c:numCache>
            </c:numRef>
          </c:xVal>
          <c:yVal>
            <c:numRef>
              <c:f>Feuil1!$D$14:$D$19</c:f>
              <c:numCache>
                <c:formatCode>0.00%</c:formatCode>
                <c:ptCount val="6"/>
                <c:pt idx="0">
                  <c:v>8.8000000000000005E-3</c:v>
                </c:pt>
                <c:pt idx="1">
                  <c:v>8.2500000000000004E-3</c:v>
                </c:pt>
                <c:pt idx="2">
                  <c:v>8.2500000000000004E-3</c:v>
                </c:pt>
                <c:pt idx="3">
                  <c:v>8.2500000000000004E-3</c:v>
                </c:pt>
                <c:pt idx="4">
                  <c:v>8.2500000000000004E-3</c:v>
                </c:pt>
                <c:pt idx="5">
                  <c:v>7.7000000000000011E-3</c:v>
                </c:pt>
              </c:numCache>
            </c:numRef>
          </c:yVal>
          <c:smooth val="0"/>
          <c:extLst>
            <c:ext xmlns:c16="http://schemas.microsoft.com/office/drawing/2014/chart" uri="{C3380CC4-5D6E-409C-BE32-E72D297353CC}">
              <c16:uniqueId val="{00000002-5ED8-4239-BEBA-67C62BD524BE}"/>
            </c:ext>
          </c:extLst>
        </c:ser>
        <c:ser>
          <c:idx val="3"/>
          <c:order val="3"/>
          <c:spPr>
            <a:ln w="19050" cap="rnd">
              <a:noFill/>
              <a:round/>
            </a:ln>
            <a:effectLst/>
          </c:spPr>
          <c:marker>
            <c:symbol val="circle"/>
            <c:size val="5"/>
            <c:spPr>
              <a:solidFill>
                <a:srgbClr val="FF4F4F"/>
              </a:solidFill>
              <a:ln w="38100">
                <a:solidFill>
                  <a:srgbClr val="FF4F4F"/>
                </a:solidFill>
              </a:ln>
              <a:effectLst/>
            </c:spPr>
          </c:marker>
          <c:xVal>
            <c:numRef>
              <c:f>Feuil1!$A$14:$A$19</c:f>
              <c:numCache>
                <c:formatCode>General</c:formatCode>
                <c:ptCount val="6"/>
                <c:pt idx="0">
                  <c:v>2019</c:v>
                </c:pt>
                <c:pt idx="1">
                  <c:v>2020</c:v>
                </c:pt>
                <c:pt idx="2">
                  <c:v>2021</c:v>
                </c:pt>
                <c:pt idx="3">
                  <c:v>2022</c:v>
                </c:pt>
                <c:pt idx="4">
                  <c:v>2023</c:v>
                </c:pt>
                <c:pt idx="5">
                  <c:v>2024</c:v>
                </c:pt>
              </c:numCache>
            </c:numRef>
          </c:xVal>
          <c:yVal>
            <c:numRef>
              <c:f>Feuil1!$E$14:$E$19</c:f>
              <c:numCache>
                <c:formatCode>0.00%</c:formatCode>
                <c:ptCount val="6"/>
                <c:pt idx="0">
                  <c:v>1.0400000000000001E-2</c:v>
                </c:pt>
                <c:pt idx="1">
                  <c:v>9.75E-3</c:v>
                </c:pt>
                <c:pt idx="2">
                  <c:v>9.75E-3</c:v>
                </c:pt>
                <c:pt idx="3">
                  <c:v>9.75E-3</c:v>
                </c:pt>
                <c:pt idx="4">
                  <c:v>9.75E-3</c:v>
                </c:pt>
                <c:pt idx="5">
                  <c:v>9.1000000000000004E-3</c:v>
                </c:pt>
              </c:numCache>
            </c:numRef>
          </c:yVal>
          <c:smooth val="0"/>
          <c:extLst>
            <c:ext xmlns:c16="http://schemas.microsoft.com/office/drawing/2014/chart" uri="{C3380CC4-5D6E-409C-BE32-E72D297353CC}">
              <c16:uniqueId val="{00000003-5ED8-4239-BEBA-67C62BD524BE}"/>
            </c:ext>
          </c:extLst>
        </c:ser>
        <c:ser>
          <c:idx val="4"/>
          <c:order val="4"/>
          <c:spPr>
            <a:ln w="19050" cap="rnd">
              <a:noFill/>
              <a:round/>
            </a:ln>
            <a:effectLst/>
          </c:spPr>
          <c:marker>
            <c:symbol val="circle"/>
            <c:size val="5"/>
            <c:spPr>
              <a:solidFill>
                <a:srgbClr val="FF0000"/>
              </a:solidFill>
              <a:ln w="38100">
                <a:solidFill>
                  <a:srgbClr val="FF0000"/>
                </a:solidFill>
              </a:ln>
              <a:effectLst/>
            </c:spPr>
          </c:marker>
          <c:xVal>
            <c:numRef>
              <c:f>Feuil1!$A$14:$A$19</c:f>
              <c:numCache>
                <c:formatCode>General</c:formatCode>
                <c:ptCount val="6"/>
                <c:pt idx="0">
                  <c:v>2019</c:v>
                </c:pt>
                <c:pt idx="1">
                  <c:v>2020</c:v>
                </c:pt>
                <c:pt idx="2">
                  <c:v>2021</c:v>
                </c:pt>
                <c:pt idx="3">
                  <c:v>2022</c:v>
                </c:pt>
                <c:pt idx="4">
                  <c:v>2023</c:v>
                </c:pt>
                <c:pt idx="5">
                  <c:v>2024</c:v>
                </c:pt>
              </c:numCache>
            </c:numRef>
          </c:xVal>
          <c:yVal>
            <c:numRef>
              <c:f>Feuil1!$F$14:$F$19</c:f>
              <c:numCache>
                <c:formatCode>0.00%</c:formatCode>
                <c:ptCount val="6"/>
                <c:pt idx="0">
                  <c:v>1.2E-2</c:v>
                </c:pt>
                <c:pt idx="1">
                  <c:v>1.125E-2</c:v>
                </c:pt>
                <c:pt idx="2">
                  <c:v>1.125E-2</c:v>
                </c:pt>
                <c:pt idx="3">
                  <c:v>1.125E-2</c:v>
                </c:pt>
                <c:pt idx="4">
                  <c:v>1.125E-2</c:v>
                </c:pt>
                <c:pt idx="5">
                  <c:v>1.0500000000000001E-2</c:v>
                </c:pt>
              </c:numCache>
            </c:numRef>
          </c:yVal>
          <c:smooth val="0"/>
          <c:extLst>
            <c:ext xmlns:c16="http://schemas.microsoft.com/office/drawing/2014/chart" uri="{C3380CC4-5D6E-409C-BE32-E72D297353CC}">
              <c16:uniqueId val="{00000004-5ED8-4239-BEBA-67C62BD524BE}"/>
            </c:ext>
          </c:extLst>
        </c:ser>
        <c:dLbls>
          <c:showLegendKey val="0"/>
          <c:showVal val="0"/>
          <c:showCatName val="0"/>
          <c:showSerName val="0"/>
          <c:showPercent val="0"/>
          <c:showBubbleSize val="0"/>
        </c:dLbls>
        <c:axId val="452260376"/>
        <c:axId val="452262672"/>
      </c:scatterChart>
      <c:valAx>
        <c:axId val="452260376"/>
        <c:scaling>
          <c:orientation val="minMax"/>
          <c:max val="2024"/>
          <c:min val="2011"/>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fr-LU" sz="1800" b="1"/>
                  <a:t>Année</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crossAx val="452262672"/>
        <c:crosses val="autoZero"/>
        <c:crossBetween val="midCat"/>
        <c:majorUnit val="1"/>
      </c:valAx>
      <c:valAx>
        <c:axId val="452262672"/>
        <c:scaling>
          <c:orientation val="minMax"/>
          <c:min val="5.000000000000001E-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fr-LU" sz="2000" b="1"/>
                  <a:t>Taux</a:t>
                </a:r>
                <a:r>
                  <a:rPr lang="fr-LU" sz="2000" b="1" baseline="0"/>
                  <a:t> de cotisation</a:t>
                </a:r>
                <a:endParaRPr lang="fr-LU" sz="2000" b="1"/>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fr-FR"/>
            </a:p>
          </c:txPr>
        </c:title>
        <c:numFmt formatCode="0.0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crossAx val="4522603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11818117497227"/>
          <c:y val="1.8348072782382895E-2"/>
          <c:w val="0.42411253165126894"/>
          <c:h val="0.84368115874034755"/>
        </c:manualLayout>
      </c:layout>
      <c:doughnutChart>
        <c:varyColors val="1"/>
        <c:ser>
          <c:idx val="0"/>
          <c:order val="0"/>
          <c:tx>
            <c:strRef>
              <c:f>Sheet1!$B$1</c:f>
              <c:strCache>
                <c:ptCount val="1"/>
                <c:pt idx="0">
                  <c:v>Sales</c:v>
                </c:pt>
              </c:strCache>
            </c:strRef>
          </c:tx>
          <c:spPr>
            <a:solidFill>
              <a:schemeClr val="accent6">
                <a:lumMod val="60000"/>
                <a:lumOff val="40000"/>
              </a:schemeClr>
            </a:solidFill>
          </c:spPr>
          <c:dPt>
            <c:idx val="0"/>
            <c:bubble3D val="0"/>
            <c:spPr>
              <a:solidFill>
                <a:srgbClr val="65A394">
                  <a:alpha val="80000"/>
                </a:srgbClr>
              </a:solidFill>
              <a:ln w="19050">
                <a:solidFill>
                  <a:schemeClr val="lt1"/>
                </a:solidFill>
              </a:ln>
              <a:effectLst/>
            </c:spPr>
            <c:extLst>
              <c:ext xmlns:c16="http://schemas.microsoft.com/office/drawing/2014/chart" uri="{C3380CC4-5D6E-409C-BE32-E72D297353CC}">
                <c16:uniqueId val="{00000001-F856-4DC1-8B68-035416834D9B}"/>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F856-4DC1-8B68-035416834D9B}"/>
              </c:ext>
            </c:extLst>
          </c:dPt>
          <c:dPt>
            <c:idx val="2"/>
            <c:bubble3D val="0"/>
            <c:spPr>
              <a:solidFill>
                <a:srgbClr val="E12323">
                  <a:alpha val="65098"/>
                </a:srgbClr>
              </a:solidFill>
              <a:ln w="19050">
                <a:solidFill>
                  <a:schemeClr val="lt1"/>
                </a:solidFill>
              </a:ln>
              <a:effectLst/>
            </c:spPr>
            <c:extLst>
              <c:ext xmlns:c16="http://schemas.microsoft.com/office/drawing/2014/chart" uri="{C3380CC4-5D6E-409C-BE32-E72D297353CC}">
                <c16:uniqueId val="{00000005-F856-4DC1-8B68-035416834D9B}"/>
              </c:ext>
            </c:extLst>
          </c:dPt>
          <c:dLbls>
            <c:dLbl>
              <c:idx val="0"/>
              <c:layout>
                <c:manualLayout>
                  <c:x val="0.23047030923019349"/>
                  <c:y val="1.2042036340457268E-6"/>
                </c:manualLayout>
              </c:layout>
              <c:tx>
                <c:rich>
                  <a:bodyPr/>
                  <a:lstStyle/>
                  <a:p>
                    <a:r>
                      <a:rPr lang="en-US" sz="3200" baseline="0" dirty="0" smtClean="0"/>
                      <a:t> </a:t>
                    </a:r>
                    <a:fld id="{DBC2B748-B84B-4889-BFFD-12A2DAA57AC7}" type="PERCENTAGE">
                      <a:rPr lang="en-US" sz="3200" baseline="0" smtClean="0"/>
                      <a:pPr/>
                      <a:t>[PERCENTAGE]</a:t>
                    </a:fld>
                    <a:r>
                      <a:rPr lang="en-US" sz="3200" baseline="0" dirty="0" smtClean="0"/>
                      <a:t> </a:t>
                    </a:r>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856-4DC1-8B68-035416834D9B}"/>
                </c:ext>
              </c:extLst>
            </c:dLbl>
            <c:dLbl>
              <c:idx val="1"/>
              <c:layout>
                <c:manualLayout>
                  <c:x val="-0.22912547776521877"/>
                  <c:y val="-2.9621402391468137E-3"/>
                </c:manualLayout>
              </c:layout>
              <c:tx>
                <c:rich>
                  <a:bodyPr/>
                  <a:lstStyle/>
                  <a:p>
                    <a:fld id="{C67AE477-B608-489C-9DCA-74F141351209}" type="PERCENTAGE">
                      <a:rPr lang="en-US" sz="3200" baseline="0" smtClean="0"/>
                      <a:pPr/>
                      <a:t>[PERCENTAGE]</a:t>
                    </a:fld>
                    <a:endParaRPr lang="fr-LU"/>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856-4DC1-8B68-035416834D9B}"/>
                </c:ext>
              </c:extLst>
            </c:dLbl>
            <c:dLbl>
              <c:idx val="2"/>
              <c:layout>
                <c:manualLayout>
                  <c:x val="0.27437891497985839"/>
                  <c:y val="-3.0129375624429772E-2"/>
                </c:manualLayout>
              </c:layout>
              <c:tx>
                <c:rich>
                  <a:bodyPr/>
                  <a:lstStyle/>
                  <a:p>
                    <a:fld id="{3FB50071-CA65-4BCB-AF21-03EDD6EDC2E0}" type="PERCENTAGE">
                      <a:rPr lang="en-US" sz="3200" baseline="0" smtClean="0"/>
                      <a:pPr/>
                      <a:t>[PERCENTAGE]</a:t>
                    </a:fld>
                    <a:endParaRPr lang="fr-LU"/>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F856-4DC1-8B68-035416834D9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rgbClr val="434342"/>
                    </a:solidFill>
                    <a:latin typeface="+mn-lt"/>
                    <a:ea typeface="+mn-ea"/>
                    <a:cs typeface="+mn-cs"/>
                  </a:defRPr>
                </a:pPr>
                <a:endParaRPr lang="fr-FR"/>
              </a:p>
            </c:txPr>
            <c:showLegendKey val="0"/>
            <c:showVal val="1"/>
            <c:showCatName val="0"/>
            <c:showSerName val="0"/>
            <c:showPercent val="1"/>
            <c:showBubbleSize val="0"/>
            <c:showLeaderLines val="0"/>
            <c:extLst>
              <c:ext xmlns:c15="http://schemas.microsoft.com/office/drawing/2012/chart" uri="{CE6537A1-D6FC-4f65-9D91-7224C49458BB}"/>
            </c:extLst>
          </c:dLbls>
          <c:cat>
            <c:strRef>
              <c:f>Sheet1!$A$2:$A$4</c:f>
              <c:strCache>
                <c:ptCount val="3"/>
                <c:pt idx="0">
                  <c:v>bonus</c:v>
                </c:pt>
                <c:pt idx="1">
                  <c:v>neutre</c:v>
                </c:pt>
                <c:pt idx="2">
                  <c:v>malus</c:v>
                </c:pt>
              </c:strCache>
            </c:strRef>
          </c:cat>
          <c:val>
            <c:numRef>
              <c:f>Sheet1!$B$2:$B$4</c:f>
              <c:numCache>
                <c:formatCode>General</c:formatCode>
                <c:ptCount val="3"/>
                <c:pt idx="0">
                  <c:v>73929</c:v>
                </c:pt>
                <c:pt idx="1">
                  <c:v>2835</c:v>
                </c:pt>
                <c:pt idx="2">
                  <c:v>1573</c:v>
                </c:pt>
              </c:numCache>
            </c:numRef>
          </c:val>
          <c:extLst>
            <c:ext xmlns:c16="http://schemas.microsoft.com/office/drawing/2014/chart" uri="{C3380CC4-5D6E-409C-BE32-E72D297353CC}">
              <c16:uniqueId val="{00000006-F856-4DC1-8B68-035416834D9B}"/>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b"/>
      <c:legendEntry>
        <c:idx val="0"/>
        <c:txPr>
          <a:bodyPr rot="0" spcFirstLastPara="1" vertOverflow="ellipsis" vert="horz" wrap="square" anchor="ctr" anchorCtr="1"/>
          <a:lstStyle/>
          <a:p>
            <a:pPr>
              <a:defRPr sz="2400" b="0" i="0" u="none" strike="noStrike" kern="1200" baseline="0">
                <a:solidFill>
                  <a:srgbClr val="434342"/>
                </a:solidFill>
                <a:latin typeface="+mn-lt"/>
                <a:ea typeface="+mn-ea"/>
                <a:cs typeface="+mn-cs"/>
              </a:defRPr>
            </a:pPr>
            <a:endParaRPr lang="fr-FR"/>
          </a:p>
        </c:txPr>
      </c:legendEntry>
      <c:legendEntry>
        <c:idx val="1"/>
        <c:txPr>
          <a:bodyPr rot="0" spcFirstLastPara="1" vertOverflow="ellipsis" vert="horz" wrap="square" anchor="ctr" anchorCtr="1"/>
          <a:lstStyle/>
          <a:p>
            <a:pPr>
              <a:defRPr sz="2400" b="0" i="0" u="none" strike="noStrike" kern="1200" baseline="0">
                <a:solidFill>
                  <a:srgbClr val="434342"/>
                </a:solidFill>
                <a:latin typeface="+mn-lt"/>
                <a:ea typeface="+mn-ea"/>
                <a:cs typeface="+mn-cs"/>
              </a:defRPr>
            </a:pPr>
            <a:endParaRPr lang="fr-FR"/>
          </a:p>
        </c:txPr>
      </c:legendEntry>
      <c:legendEntry>
        <c:idx val="2"/>
        <c:txPr>
          <a:bodyPr rot="0" spcFirstLastPara="1" vertOverflow="ellipsis" vert="horz" wrap="square" anchor="ctr" anchorCtr="1"/>
          <a:lstStyle/>
          <a:p>
            <a:pPr>
              <a:defRPr sz="2400" b="0" i="0" u="none" strike="noStrike" kern="1200" baseline="0">
                <a:solidFill>
                  <a:srgbClr val="434342"/>
                </a:solidFill>
                <a:latin typeface="+mn-lt"/>
                <a:ea typeface="+mn-ea"/>
                <a:cs typeface="+mn-cs"/>
              </a:defRPr>
            </a:pPr>
            <a:endParaRPr lang="fr-FR"/>
          </a:p>
        </c:txPr>
      </c:legendEntry>
      <c:layout>
        <c:manualLayout>
          <c:xMode val="edge"/>
          <c:yMode val="edge"/>
          <c:x val="0.29764470437337276"/>
          <c:y val="0.89772096434232618"/>
          <c:w val="0.36394108415110282"/>
          <c:h val="7.8997689030679538E-2"/>
        </c:manualLayout>
      </c:layout>
      <c:overlay val="0"/>
      <c:spPr>
        <a:noFill/>
        <a:ln>
          <a:noFill/>
        </a:ln>
        <a:effectLst/>
      </c:spPr>
      <c:txPr>
        <a:bodyPr rot="0" spcFirstLastPara="1" vertOverflow="ellipsis" vert="horz" wrap="square" anchor="ctr" anchorCtr="1"/>
        <a:lstStyle/>
        <a:p>
          <a:pPr>
            <a:defRPr sz="2400" b="0" i="0" u="none" strike="noStrike" kern="1200" baseline="0">
              <a:solidFill>
                <a:srgbClr val="434342"/>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jpg"/><Relationship Id="rId4" Type="http://schemas.openxmlformats.org/officeDocument/2006/relationships/image" Target="../media/image4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jpg"/><Relationship Id="rId4"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6736C9-DADB-4162-AC46-E1FAD250F771}" type="doc">
      <dgm:prSet loTypeId="urn:microsoft.com/office/officeart/2005/8/layout/pyramid1" loCatId="pyramid" qsTypeId="urn:microsoft.com/office/officeart/2005/8/quickstyle/simple5" qsCatId="simple" csTypeId="urn:microsoft.com/office/officeart/2005/8/colors/accent1_2" csCatId="accent1" phldr="1"/>
      <dgm:spPr/>
    </dgm:pt>
    <dgm:pt modelId="{EE90F22C-FE54-493A-9984-AF35B4490C6B}">
      <dgm:prSet phldrT="[Text]"/>
      <dgm:spPr>
        <a:gradFill rotWithShape="0">
          <a:gsLst>
            <a:gs pos="73000">
              <a:srgbClr val="DE5261"/>
            </a:gs>
            <a:gs pos="100000">
              <a:srgbClr val="DE5261"/>
            </a:gs>
          </a:gsLst>
        </a:gradFill>
      </dgm:spPr>
      <dgm:t>
        <a:bodyPr/>
        <a:lstStyle/>
        <a:p>
          <a:r>
            <a:rPr lang="en-US" b="1" dirty="0" smtClean="0">
              <a:solidFill>
                <a:srgbClr val="0C2D69"/>
              </a:solidFill>
            </a:rPr>
            <a:t>Lois</a:t>
          </a:r>
          <a:endParaRPr lang="en-US" b="1" dirty="0">
            <a:solidFill>
              <a:srgbClr val="0C2D69"/>
            </a:solidFill>
          </a:endParaRPr>
        </a:p>
      </dgm:t>
    </dgm:pt>
    <dgm:pt modelId="{401654FC-484A-4000-840E-36C3D1D484B5}" type="parTrans" cxnId="{9241463F-6F2B-41F3-BA53-77B8843607D4}">
      <dgm:prSet/>
      <dgm:spPr/>
      <dgm:t>
        <a:bodyPr/>
        <a:lstStyle/>
        <a:p>
          <a:endParaRPr lang="en-US"/>
        </a:p>
      </dgm:t>
    </dgm:pt>
    <dgm:pt modelId="{3CF030BB-06AC-4CA6-940D-6B1AA4B905CB}" type="sibTrans" cxnId="{9241463F-6F2B-41F3-BA53-77B8843607D4}">
      <dgm:prSet/>
      <dgm:spPr/>
      <dgm:t>
        <a:bodyPr/>
        <a:lstStyle/>
        <a:p>
          <a:endParaRPr lang="en-US"/>
        </a:p>
      </dgm:t>
    </dgm:pt>
    <dgm:pt modelId="{1E2555A0-51B0-4D3F-A868-9434EE3D624C}">
      <dgm:prSet phldrT="[Text]"/>
      <dgm:spPr>
        <a:gradFill rotWithShape="0">
          <a:gsLst>
            <a:gs pos="100000">
              <a:srgbClr val="DE5261"/>
            </a:gs>
            <a:gs pos="100000">
              <a:schemeClr val="accent1">
                <a:hueOff val="0"/>
                <a:satOff val="0"/>
                <a:lumOff val="0"/>
                <a:alphaOff val="0"/>
                <a:satMod val="103000"/>
                <a:lumMod val="102000"/>
                <a:tint val="94000"/>
              </a:schemeClr>
            </a:gs>
            <a:gs pos="10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t>
        <a:bodyPr/>
        <a:lstStyle/>
        <a:p>
          <a:r>
            <a:rPr lang="en-US" b="1" dirty="0" err="1" smtClean="0">
              <a:solidFill>
                <a:srgbClr val="0C2D69"/>
              </a:solidFill>
            </a:rPr>
            <a:t>Règlements</a:t>
          </a:r>
          <a:endParaRPr lang="en-US" b="1" dirty="0">
            <a:solidFill>
              <a:srgbClr val="0C2D69"/>
            </a:solidFill>
          </a:endParaRPr>
        </a:p>
      </dgm:t>
    </dgm:pt>
    <dgm:pt modelId="{F78CC99B-C7BB-4B85-9997-FF14F06D33BA}" type="parTrans" cxnId="{8E984555-AD97-41DE-B554-EB76FA00D5A6}">
      <dgm:prSet/>
      <dgm:spPr/>
      <dgm:t>
        <a:bodyPr/>
        <a:lstStyle/>
        <a:p>
          <a:endParaRPr lang="en-US"/>
        </a:p>
      </dgm:t>
    </dgm:pt>
    <dgm:pt modelId="{03E50C4C-DB9B-4160-B10C-CFB95EA0C25B}" type="sibTrans" cxnId="{8E984555-AD97-41DE-B554-EB76FA00D5A6}">
      <dgm:prSet/>
      <dgm:spPr/>
      <dgm:t>
        <a:bodyPr/>
        <a:lstStyle/>
        <a:p>
          <a:endParaRPr lang="en-US"/>
        </a:p>
      </dgm:t>
    </dgm:pt>
    <dgm:pt modelId="{3517D720-01DC-42BC-9D1F-31413DF1A23B}">
      <dgm:prSet phldrT="[Text]"/>
      <dgm:spPr>
        <a:gradFill rotWithShape="0">
          <a:gsLst>
            <a:gs pos="0">
              <a:schemeClr val="accent1">
                <a:hueOff val="0"/>
                <a:satOff val="0"/>
                <a:lumOff val="0"/>
                <a:alphaOff val="0"/>
                <a:satMod val="103000"/>
                <a:lumMod val="102000"/>
                <a:tint val="94000"/>
              </a:schemeClr>
            </a:gs>
            <a:gs pos="100000">
              <a:schemeClr val="accent1">
                <a:hueOff val="0"/>
                <a:satOff val="0"/>
                <a:lumOff val="0"/>
                <a:alphaOff val="0"/>
                <a:satMod val="110000"/>
                <a:lumMod val="100000"/>
                <a:shade val="100000"/>
              </a:schemeClr>
            </a:gs>
            <a:gs pos="0">
              <a:srgbClr val="DE5261"/>
            </a:gs>
          </a:gsLst>
        </a:gradFill>
      </dgm:spPr>
      <dgm:t>
        <a:bodyPr/>
        <a:lstStyle/>
        <a:p>
          <a:r>
            <a:rPr lang="en-US" b="1" dirty="0" smtClean="0">
              <a:solidFill>
                <a:srgbClr val="0C2D69"/>
              </a:solidFill>
            </a:rPr>
            <a:t>Conditions types de </a:t>
          </a:r>
          <a:r>
            <a:rPr lang="en-US" b="1" dirty="0" err="1" smtClean="0">
              <a:solidFill>
                <a:srgbClr val="0C2D69"/>
              </a:solidFill>
            </a:rPr>
            <a:t>l’ITM</a:t>
          </a:r>
          <a:r>
            <a:rPr lang="en-US" b="1" dirty="0" smtClean="0">
              <a:solidFill>
                <a:srgbClr val="0C2D69"/>
              </a:solidFill>
            </a:rPr>
            <a:t> (</a:t>
          </a:r>
          <a:r>
            <a:rPr lang="en-US" b="1" dirty="0" err="1" smtClean="0">
              <a:solidFill>
                <a:srgbClr val="0C2D69"/>
              </a:solidFill>
            </a:rPr>
            <a:t>établissements</a:t>
          </a:r>
          <a:r>
            <a:rPr lang="en-US" b="1" dirty="0" smtClean="0">
              <a:solidFill>
                <a:srgbClr val="0C2D69"/>
              </a:solidFill>
            </a:rPr>
            <a:t> </a:t>
          </a:r>
          <a:r>
            <a:rPr lang="en-US" b="1" dirty="0" err="1" smtClean="0">
              <a:solidFill>
                <a:srgbClr val="0C2D69"/>
              </a:solidFill>
            </a:rPr>
            <a:t>classés</a:t>
          </a:r>
          <a:r>
            <a:rPr lang="en-US" b="1" dirty="0" smtClean="0">
              <a:solidFill>
                <a:srgbClr val="0C2D69"/>
              </a:solidFill>
            </a:rPr>
            <a:t>)</a:t>
          </a:r>
        </a:p>
      </dgm:t>
    </dgm:pt>
    <dgm:pt modelId="{9DADF900-72FE-4F0A-88EF-CD624625E9EB}" type="parTrans" cxnId="{C922E41E-B218-4F22-80C7-C45EED6C0B8D}">
      <dgm:prSet/>
      <dgm:spPr/>
      <dgm:t>
        <a:bodyPr/>
        <a:lstStyle/>
        <a:p>
          <a:endParaRPr lang="en-US"/>
        </a:p>
      </dgm:t>
    </dgm:pt>
    <dgm:pt modelId="{710C212A-6727-41E7-BE7A-A994A4A8FC81}" type="sibTrans" cxnId="{C922E41E-B218-4F22-80C7-C45EED6C0B8D}">
      <dgm:prSet/>
      <dgm:spPr/>
      <dgm:t>
        <a:bodyPr/>
        <a:lstStyle/>
        <a:p>
          <a:endParaRPr lang="en-US"/>
        </a:p>
      </dgm:t>
    </dgm:pt>
    <dgm:pt modelId="{BB9F2B61-E3BA-47BA-86EE-2D3AE3E1D449}">
      <dgm:prSet/>
      <dgm:spPr/>
      <dgm:t>
        <a:bodyPr/>
        <a:lstStyle/>
        <a:p>
          <a:r>
            <a:rPr lang="en-US" b="1" dirty="0" err="1" smtClean="0">
              <a:solidFill>
                <a:srgbClr val="0C2D69"/>
              </a:solidFill>
            </a:rPr>
            <a:t>Recommandations</a:t>
          </a:r>
          <a:r>
            <a:rPr lang="en-US" b="1" dirty="0" smtClean="0">
              <a:solidFill>
                <a:srgbClr val="0C2D69"/>
              </a:solidFill>
            </a:rPr>
            <a:t> de </a:t>
          </a:r>
          <a:r>
            <a:rPr lang="en-US" b="1" dirty="0" err="1" smtClean="0">
              <a:solidFill>
                <a:srgbClr val="0C2D69"/>
              </a:solidFill>
            </a:rPr>
            <a:t>prévention</a:t>
          </a:r>
          <a:endParaRPr lang="en-US" b="1" dirty="0">
            <a:solidFill>
              <a:srgbClr val="0C2D69"/>
            </a:solidFill>
          </a:endParaRPr>
        </a:p>
      </dgm:t>
    </dgm:pt>
    <dgm:pt modelId="{A2E925E3-53FE-4B18-9707-130F40367624}" type="parTrans" cxnId="{8BC25A26-E5E7-4A1D-9E15-C76DE3761223}">
      <dgm:prSet/>
      <dgm:spPr/>
      <dgm:t>
        <a:bodyPr/>
        <a:lstStyle/>
        <a:p>
          <a:endParaRPr lang="en-US"/>
        </a:p>
      </dgm:t>
    </dgm:pt>
    <dgm:pt modelId="{9D00BAC0-C737-40B7-93A3-11C762C39490}" type="sibTrans" cxnId="{8BC25A26-E5E7-4A1D-9E15-C76DE3761223}">
      <dgm:prSet/>
      <dgm:spPr/>
      <dgm:t>
        <a:bodyPr/>
        <a:lstStyle/>
        <a:p>
          <a:endParaRPr lang="en-US"/>
        </a:p>
      </dgm:t>
    </dgm:pt>
    <dgm:pt modelId="{26BC919F-DCDF-42DA-A49B-2916E736CF3E}">
      <dgm:prSet/>
      <dgm:spPr/>
      <dgm:t>
        <a:bodyPr/>
        <a:lstStyle/>
        <a:p>
          <a:r>
            <a:rPr lang="en-US" b="1" dirty="0" err="1" smtClean="0">
              <a:solidFill>
                <a:srgbClr val="0C2D69"/>
              </a:solidFill>
            </a:rPr>
            <a:t>Règles</a:t>
          </a:r>
          <a:r>
            <a:rPr lang="en-US" b="1" dirty="0" smtClean="0">
              <a:solidFill>
                <a:srgbClr val="0C2D69"/>
              </a:solidFill>
            </a:rPr>
            <a:t> </a:t>
          </a:r>
          <a:r>
            <a:rPr lang="en-US" b="1" dirty="0" err="1" smtClean="0">
              <a:solidFill>
                <a:srgbClr val="0C2D69"/>
              </a:solidFill>
            </a:rPr>
            <a:t>généralement</a:t>
          </a:r>
          <a:r>
            <a:rPr lang="en-US" b="1" dirty="0" smtClean="0">
              <a:solidFill>
                <a:srgbClr val="0C2D69"/>
              </a:solidFill>
            </a:rPr>
            <a:t> </a:t>
          </a:r>
          <a:r>
            <a:rPr lang="en-US" b="1" dirty="0" err="1" smtClean="0">
              <a:solidFill>
                <a:srgbClr val="0C2D69"/>
              </a:solidFill>
            </a:rPr>
            <a:t>reconnues</a:t>
          </a:r>
          <a:r>
            <a:rPr lang="en-US" b="1" dirty="0" smtClean="0">
              <a:solidFill>
                <a:srgbClr val="0C2D69"/>
              </a:solidFill>
            </a:rPr>
            <a:t> de la technique, de </a:t>
          </a:r>
          <a:r>
            <a:rPr lang="en-US" b="1" dirty="0" err="1" smtClean="0">
              <a:solidFill>
                <a:srgbClr val="0C2D69"/>
              </a:solidFill>
            </a:rPr>
            <a:t>l’hygiene</a:t>
          </a:r>
          <a:r>
            <a:rPr lang="en-US" b="1" dirty="0" smtClean="0">
              <a:solidFill>
                <a:srgbClr val="0C2D69"/>
              </a:solidFill>
            </a:rPr>
            <a:t> et de la </a:t>
          </a:r>
          <a:r>
            <a:rPr lang="en-US" b="1" dirty="0" err="1" smtClean="0">
              <a:solidFill>
                <a:srgbClr val="0C2D69"/>
              </a:solidFill>
            </a:rPr>
            <a:t>médecine</a:t>
          </a:r>
          <a:r>
            <a:rPr lang="en-US" b="1" dirty="0" smtClean="0">
              <a:solidFill>
                <a:srgbClr val="0C2D69"/>
              </a:solidFill>
            </a:rPr>
            <a:t> du travail; </a:t>
          </a:r>
          <a:r>
            <a:rPr lang="en-US" b="1" dirty="0" err="1" smtClean="0">
              <a:solidFill>
                <a:srgbClr val="0C2D69"/>
              </a:solidFill>
            </a:rPr>
            <a:t>connaissances</a:t>
          </a:r>
          <a:r>
            <a:rPr lang="en-US" b="1" dirty="0" smtClean="0">
              <a:solidFill>
                <a:srgbClr val="0C2D69"/>
              </a:solidFill>
            </a:rPr>
            <a:t> </a:t>
          </a:r>
          <a:r>
            <a:rPr lang="en-US" b="1" dirty="0" err="1" smtClean="0">
              <a:solidFill>
                <a:srgbClr val="0C2D69"/>
              </a:solidFill>
            </a:rPr>
            <a:t>acquises</a:t>
          </a:r>
          <a:r>
            <a:rPr lang="en-US" b="1" dirty="0" smtClean="0">
              <a:solidFill>
                <a:srgbClr val="0C2D69"/>
              </a:solidFill>
            </a:rPr>
            <a:t> par </a:t>
          </a:r>
          <a:r>
            <a:rPr lang="en-US" b="1" dirty="0" err="1" smtClean="0">
              <a:solidFill>
                <a:srgbClr val="0C2D69"/>
              </a:solidFill>
            </a:rPr>
            <a:t>l’ergonomie</a:t>
          </a:r>
          <a:endParaRPr lang="en-US" b="1" dirty="0">
            <a:solidFill>
              <a:srgbClr val="0C2D69"/>
            </a:solidFill>
          </a:endParaRPr>
        </a:p>
      </dgm:t>
    </dgm:pt>
    <dgm:pt modelId="{109F534A-2E33-4104-823D-0016DB91FD42}" type="parTrans" cxnId="{DABBC91A-C1FB-41B7-BB98-1211E0D46AA3}">
      <dgm:prSet/>
      <dgm:spPr/>
      <dgm:t>
        <a:bodyPr/>
        <a:lstStyle/>
        <a:p>
          <a:endParaRPr lang="en-US"/>
        </a:p>
      </dgm:t>
    </dgm:pt>
    <dgm:pt modelId="{D05FC6A2-EEA1-4A8B-A831-7CC00BA06752}" type="sibTrans" cxnId="{DABBC91A-C1FB-41B7-BB98-1211E0D46AA3}">
      <dgm:prSet/>
      <dgm:spPr/>
      <dgm:t>
        <a:bodyPr/>
        <a:lstStyle/>
        <a:p>
          <a:endParaRPr lang="en-US"/>
        </a:p>
      </dgm:t>
    </dgm:pt>
    <dgm:pt modelId="{F08B0CC0-E0D1-49D1-97DF-9FE88FEC6597}" type="pres">
      <dgm:prSet presAssocID="{856736C9-DADB-4162-AC46-E1FAD250F771}" presName="Name0" presStyleCnt="0">
        <dgm:presLayoutVars>
          <dgm:dir/>
          <dgm:animLvl val="lvl"/>
          <dgm:resizeHandles val="exact"/>
        </dgm:presLayoutVars>
      </dgm:prSet>
      <dgm:spPr/>
    </dgm:pt>
    <dgm:pt modelId="{E4E4C5FF-0396-4F0F-B6E9-16EE48B2164D}" type="pres">
      <dgm:prSet presAssocID="{EE90F22C-FE54-493A-9984-AF35B4490C6B}" presName="Name8" presStyleCnt="0"/>
      <dgm:spPr/>
    </dgm:pt>
    <dgm:pt modelId="{357380C9-13D0-43FF-9481-3D2681F1C67D}" type="pres">
      <dgm:prSet presAssocID="{EE90F22C-FE54-493A-9984-AF35B4490C6B}" presName="level" presStyleLbl="node1" presStyleIdx="0" presStyleCnt="5">
        <dgm:presLayoutVars>
          <dgm:chMax val="1"/>
          <dgm:bulletEnabled val="1"/>
        </dgm:presLayoutVars>
      </dgm:prSet>
      <dgm:spPr/>
      <dgm:t>
        <a:bodyPr/>
        <a:lstStyle/>
        <a:p>
          <a:endParaRPr lang="en-US"/>
        </a:p>
      </dgm:t>
    </dgm:pt>
    <dgm:pt modelId="{96327A76-BFCA-47B0-BD69-D81720448094}" type="pres">
      <dgm:prSet presAssocID="{EE90F22C-FE54-493A-9984-AF35B4490C6B}" presName="levelTx" presStyleLbl="revTx" presStyleIdx="0" presStyleCnt="0">
        <dgm:presLayoutVars>
          <dgm:chMax val="1"/>
          <dgm:bulletEnabled val="1"/>
        </dgm:presLayoutVars>
      </dgm:prSet>
      <dgm:spPr/>
      <dgm:t>
        <a:bodyPr/>
        <a:lstStyle/>
        <a:p>
          <a:endParaRPr lang="en-US"/>
        </a:p>
      </dgm:t>
    </dgm:pt>
    <dgm:pt modelId="{3517AE26-C8C9-4314-8945-68DE58DD2F8C}" type="pres">
      <dgm:prSet presAssocID="{1E2555A0-51B0-4D3F-A868-9434EE3D624C}" presName="Name8" presStyleCnt="0"/>
      <dgm:spPr/>
    </dgm:pt>
    <dgm:pt modelId="{62A252D4-379A-4702-9105-752948EA7787}" type="pres">
      <dgm:prSet presAssocID="{1E2555A0-51B0-4D3F-A868-9434EE3D624C}" presName="level" presStyleLbl="node1" presStyleIdx="1" presStyleCnt="5">
        <dgm:presLayoutVars>
          <dgm:chMax val="1"/>
          <dgm:bulletEnabled val="1"/>
        </dgm:presLayoutVars>
      </dgm:prSet>
      <dgm:spPr/>
      <dgm:t>
        <a:bodyPr/>
        <a:lstStyle/>
        <a:p>
          <a:endParaRPr lang="en-US"/>
        </a:p>
      </dgm:t>
    </dgm:pt>
    <dgm:pt modelId="{4EE2733F-D069-4DC8-B09E-40CFDB6FEC2B}" type="pres">
      <dgm:prSet presAssocID="{1E2555A0-51B0-4D3F-A868-9434EE3D624C}" presName="levelTx" presStyleLbl="revTx" presStyleIdx="0" presStyleCnt="0">
        <dgm:presLayoutVars>
          <dgm:chMax val="1"/>
          <dgm:bulletEnabled val="1"/>
        </dgm:presLayoutVars>
      </dgm:prSet>
      <dgm:spPr/>
      <dgm:t>
        <a:bodyPr/>
        <a:lstStyle/>
        <a:p>
          <a:endParaRPr lang="en-US"/>
        </a:p>
      </dgm:t>
    </dgm:pt>
    <dgm:pt modelId="{8D9E5144-77BA-452C-B67C-C2873FCA697B}" type="pres">
      <dgm:prSet presAssocID="{3517D720-01DC-42BC-9D1F-31413DF1A23B}" presName="Name8" presStyleCnt="0"/>
      <dgm:spPr/>
    </dgm:pt>
    <dgm:pt modelId="{23F6D76B-26B6-480A-9F64-A7DB30E71B5B}" type="pres">
      <dgm:prSet presAssocID="{3517D720-01DC-42BC-9D1F-31413DF1A23B}" presName="level" presStyleLbl="node1" presStyleIdx="2" presStyleCnt="5">
        <dgm:presLayoutVars>
          <dgm:chMax val="1"/>
          <dgm:bulletEnabled val="1"/>
        </dgm:presLayoutVars>
      </dgm:prSet>
      <dgm:spPr/>
      <dgm:t>
        <a:bodyPr/>
        <a:lstStyle/>
        <a:p>
          <a:endParaRPr lang="en-US"/>
        </a:p>
      </dgm:t>
    </dgm:pt>
    <dgm:pt modelId="{588A315C-8DEC-44D5-A01C-3E080B75502D}" type="pres">
      <dgm:prSet presAssocID="{3517D720-01DC-42BC-9D1F-31413DF1A23B}" presName="levelTx" presStyleLbl="revTx" presStyleIdx="0" presStyleCnt="0">
        <dgm:presLayoutVars>
          <dgm:chMax val="1"/>
          <dgm:bulletEnabled val="1"/>
        </dgm:presLayoutVars>
      </dgm:prSet>
      <dgm:spPr/>
      <dgm:t>
        <a:bodyPr/>
        <a:lstStyle/>
        <a:p>
          <a:endParaRPr lang="en-US"/>
        </a:p>
      </dgm:t>
    </dgm:pt>
    <dgm:pt modelId="{3BEBFD0D-2B58-44DB-8897-99586819AC67}" type="pres">
      <dgm:prSet presAssocID="{BB9F2B61-E3BA-47BA-86EE-2D3AE3E1D449}" presName="Name8" presStyleCnt="0"/>
      <dgm:spPr/>
    </dgm:pt>
    <dgm:pt modelId="{DC0C2345-4629-400A-BA03-DB177FFA7DF0}" type="pres">
      <dgm:prSet presAssocID="{BB9F2B61-E3BA-47BA-86EE-2D3AE3E1D449}" presName="level" presStyleLbl="node1" presStyleIdx="3" presStyleCnt="5">
        <dgm:presLayoutVars>
          <dgm:chMax val="1"/>
          <dgm:bulletEnabled val="1"/>
        </dgm:presLayoutVars>
      </dgm:prSet>
      <dgm:spPr/>
      <dgm:t>
        <a:bodyPr/>
        <a:lstStyle/>
        <a:p>
          <a:endParaRPr lang="en-US"/>
        </a:p>
      </dgm:t>
    </dgm:pt>
    <dgm:pt modelId="{BEA9DBF5-998F-44B6-AEA1-264F757F28F5}" type="pres">
      <dgm:prSet presAssocID="{BB9F2B61-E3BA-47BA-86EE-2D3AE3E1D449}" presName="levelTx" presStyleLbl="revTx" presStyleIdx="0" presStyleCnt="0">
        <dgm:presLayoutVars>
          <dgm:chMax val="1"/>
          <dgm:bulletEnabled val="1"/>
        </dgm:presLayoutVars>
      </dgm:prSet>
      <dgm:spPr/>
      <dgm:t>
        <a:bodyPr/>
        <a:lstStyle/>
        <a:p>
          <a:endParaRPr lang="en-US"/>
        </a:p>
      </dgm:t>
    </dgm:pt>
    <dgm:pt modelId="{8A1D41DE-D4DA-44F6-9B37-BAEEC7F5D83D}" type="pres">
      <dgm:prSet presAssocID="{26BC919F-DCDF-42DA-A49B-2916E736CF3E}" presName="Name8" presStyleCnt="0"/>
      <dgm:spPr/>
    </dgm:pt>
    <dgm:pt modelId="{84A57436-CD34-4A6D-BD9C-51F388209507}" type="pres">
      <dgm:prSet presAssocID="{26BC919F-DCDF-42DA-A49B-2916E736CF3E}" presName="level" presStyleLbl="node1" presStyleIdx="4" presStyleCnt="5">
        <dgm:presLayoutVars>
          <dgm:chMax val="1"/>
          <dgm:bulletEnabled val="1"/>
        </dgm:presLayoutVars>
      </dgm:prSet>
      <dgm:spPr/>
      <dgm:t>
        <a:bodyPr/>
        <a:lstStyle/>
        <a:p>
          <a:endParaRPr lang="en-US"/>
        </a:p>
      </dgm:t>
    </dgm:pt>
    <dgm:pt modelId="{78AC57BD-3912-497A-AF31-580A97405400}" type="pres">
      <dgm:prSet presAssocID="{26BC919F-DCDF-42DA-A49B-2916E736CF3E}" presName="levelTx" presStyleLbl="revTx" presStyleIdx="0" presStyleCnt="0">
        <dgm:presLayoutVars>
          <dgm:chMax val="1"/>
          <dgm:bulletEnabled val="1"/>
        </dgm:presLayoutVars>
      </dgm:prSet>
      <dgm:spPr/>
      <dgm:t>
        <a:bodyPr/>
        <a:lstStyle/>
        <a:p>
          <a:endParaRPr lang="en-US"/>
        </a:p>
      </dgm:t>
    </dgm:pt>
  </dgm:ptLst>
  <dgm:cxnLst>
    <dgm:cxn modelId="{1C70131F-571A-40A9-8815-8428F4DE4015}" type="presOf" srcId="{26BC919F-DCDF-42DA-A49B-2916E736CF3E}" destId="{78AC57BD-3912-497A-AF31-580A97405400}" srcOrd="1" destOrd="0" presId="urn:microsoft.com/office/officeart/2005/8/layout/pyramid1"/>
    <dgm:cxn modelId="{DABBC91A-C1FB-41B7-BB98-1211E0D46AA3}" srcId="{856736C9-DADB-4162-AC46-E1FAD250F771}" destId="{26BC919F-DCDF-42DA-A49B-2916E736CF3E}" srcOrd="4" destOrd="0" parTransId="{109F534A-2E33-4104-823D-0016DB91FD42}" sibTransId="{D05FC6A2-EEA1-4A8B-A831-7CC00BA06752}"/>
    <dgm:cxn modelId="{9241463F-6F2B-41F3-BA53-77B8843607D4}" srcId="{856736C9-DADB-4162-AC46-E1FAD250F771}" destId="{EE90F22C-FE54-493A-9984-AF35B4490C6B}" srcOrd="0" destOrd="0" parTransId="{401654FC-484A-4000-840E-36C3D1D484B5}" sibTransId="{3CF030BB-06AC-4CA6-940D-6B1AA4B905CB}"/>
    <dgm:cxn modelId="{F9D2A341-4895-4A92-90D4-B32500EFC124}" type="presOf" srcId="{26BC919F-DCDF-42DA-A49B-2916E736CF3E}" destId="{84A57436-CD34-4A6D-BD9C-51F388209507}" srcOrd="0" destOrd="0" presId="urn:microsoft.com/office/officeart/2005/8/layout/pyramid1"/>
    <dgm:cxn modelId="{60A29323-DACC-4DB0-9669-DF3E81BC1B46}" type="presOf" srcId="{1E2555A0-51B0-4D3F-A868-9434EE3D624C}" destId="{62A252D4-379A-4702-9105-752948EA7787}" srcOrd="0" destOrd="0" presId="urn:microsoft.com/office/officeart/2005/8/layout/pyramid1"/>
    <dgm:cxn modelId="{A39EF10A-0E24-4BD9-8305-98255E7F3C98}" type="presOf" srcId="{EE90F22C-FE54-493A-9984-AF35B4490C6B}" destId="{357380C9-13D0-43FF-9481-3D2681F1C67D}" srcOrd="0" destOrd="0" presId="urn:microsoft.com/office/officeart/2005/8/layout/pyramid1"/>
    <dgm:cxn modelId="{8E984555-AD97-41DE-B554-EB76FA00D5A6}" srcId="{856736C9-DADB-4162-AC46-E1FAD250F771}" destId="{1E2555A0-51B0-4D3F-A868-9434EE3D624C}" srcOrd="1" destOrd="0" parTransId="{F78CC99B-C7BB-4B85-9997-FF14F06D33BA}" sibTransId="{03E50C4C-DB9B-4160-B10C-CFB95EA0C25B}"/>
    <dgm:cxn modelId="{38C7EC69-EB03-4D8D-9FD6-72A4D49554FE}" type="presOf" srcId="{3517D720-01DC-42BC-9D1F-31413DF1A23B}" destId="{23F6D76B-26B6-480A-9F64-A7DB30E71B5B}" srcOrd="0" destOrd="0" presId="urn:microsoft.com/office/officeart/2005/8/layout/pyramid1"/>
    <dgm:cxn modelId="{A91D91DD-4898-444E-B08A-4981CA00DDED}" type="presOf" srcId="{856736C9-DADB-4162-AC46-E1FAD250F771}" destId="{F08B0CC0-E0D1-49D1-97DF-9FE88FEC6597}" srcOrd="0" destOrd="0" presId="urn:microsoft.com/office/officeart/2005/8/layout/pyramid1"/>
    <dgm:cxn modelId="{36B40030-F8F0-4223-9135-A77C0CAF263D}" type="presOf" srcId="{BB9F2B61-E3BA-47BA-86EE-2D3AE3E1D449}" destId="{BEA9DBF5-998F-44B6-AEA1-264F757F28F5}" srcOrd="1" destOrd="0" presId="urn:microsoft.com/office/officeart/2005/8/layout/pyramid1"/>
    <dgm:cxn modelId="{14672925-8E38-4C23-AD69-093BFCAB2055}" type="presOf" srcId="{BB9F2B61-E3BA-47BA-86EE-2D3AE3E1D449}" destId="{DC0C2345-4629-400A-BA03-DB177FFA7DF0}" srcOrd="0" destOrd="0" presId="urn:microsoft.com/office/officeart/2005/8/layout/pyramid1"/>
    <dgm:cxn modelId="{00DE5B92-90FE-49CA-8576-B446BC579F61}" type="presOf" srcId="{EE90F22C-FE54-493A-9984-AF35B4490C6B}" destId="{96327A76-BFCA-47B0-BD69-D81720448094}" srcOrd="1" destOrd="0" presId="urn:microsoft.com/office/officeart/2005/8/layout/pyramid1"/>
    <dgm:cxn modelId="{D1DEE3F1-48A0-4EE1-AFD4-FEED855AA9DA}" type="presOf" srcId="{3517D720-01DC-42BC-9D1F-31413DF1A23B}" destId="{588A315C-8DEC-44D5-A01C-3E080B75502D}" srcOrd="1" destOrd="0" presId="urn:microsoft.com/office/officeart/2005/8/layout/pyramid1"/>
    <dgm:cxn modelId="{C922E41E-B218-4F22-80C7-C45EED6C0B8D}" srcId="{856736C9-DADB-4162-AC46-E1FAD250F771}" destId="{3517D720-01DC-42BC-9D1F-31413DF1A23B}" srcOrd="2" destOrd="0" parTransId="{9DADF900-72FE-4F0A-88EF-CD624625E9EB}" sibTransId="{710C212A-6727-41E7-BE7A-A994A4A8FC81}"/>
    <dgm:cxn modelId="{8F3DF12C-0262-471D-9CE7-09D24DF35E1D}" type="presOf" srcId="{1E2555A0-51B0-4D3F-A868-9434EE3D624C}" destId="{4EE2733F-D069-4DC8-B09E-40CFDB6FEC2B}" srcOrd="1" destOrd="0" presId="urn:microsoft.com/office/officeart/2005/8/layout/pyramid1"/>
    <dgm:cxn modelId="{8BC25A26-E5E7-4A1D-9E15-C76DE3761223}" srcId="{856736C9-DADB-4162-AC46-E1FAD250F771}" destId="{BB9F2B61-E3BA-47BA-86EE-2D3AE3E1D449}" srcOrd="3" destOrd="0" parTransId="{A2E925E3-53FE-4B18-9707-130F40367624}" sibTransId="{9D00BAC0-C737-40B7-93A3-11C762C39490}"/>
    <dgm:cxn modelId="{7E6D0BCE-B9C5-4393-9CAF-1D8863CE61B4}" type="presParOf" srcId="{F08B0CC0-E0D1-49D1-97DF-9FE88FEC6597}" destId="{E4E4C5FF-0396-4F0F-B6E9-16EE48B2164D}" srcOrd="0" destOrd="0" presId="urn:microsoft.com/office/officeart/2005/8/layout/pyramid1"/>
    <dgm:cxn modelId="{7BEED25C-FF1A-44DB-9960-8B597728B850}" type="presParOf" srcId="{E4E4C5FF-0396-4F0F-B6E9-16EE48B2164D}" destId="{357380C9-13D0-43FF-9481-3D2681F1C67D}" srcOrd="0" destOrd="0" presId="urn:microsoft.com/office/officeart/2005/8/layout/pyramid1"/>
    <dgm:cxn modelId="{C8C3501F-DDB6-45D2-B8C3-C8E2EC558665}" type="presParOf" srcId="{E4E4C5FF-0396-4F0F-B6E9-16EE48B2164D}" destId="{96327A76-BFCA-47B0-BD69-D81720448094}" srcOrd="1" destOrd="0" presId="urn:microsoft.com/office/officeart/2005/8/layout/pyramid1"/>
    <dgm:cxn modelId="{ECF87B1D-F809-4794-A808-0B3692F61D64}" type="presParOf" srcId="{F08B0CC0-E0D1-49D1-97DF-9FE88FEC6597}" destId="{3517AE26-C8C9-4314-8945-68DE58DD2F8C}" srcOrd="1" destOrd="0" presId="urn:microsoft.com/office/officeart/2005/8/layout/pyramid1"/>
    <dgm:cxn modelId="{8EEF7742-4304-4359-8052-6FFBD929DB50}" type="presParOf" srcId="{3517AE26-C8C9-4314-8945-68DE58DD2F8C}" destId="{62A252D4-379A-4702-9105-752948EA7787}" srcOrd="0" destOrd="0" presId="urn:microsoft.com/office/officeart/2005/8/layout/pyramid1"/>
    <dgm:cxn modelId="{DD7FD6AE-0D08-4E0C-89CE-250187308D90}" type="presParOf" srcId="{3517AE26-C8C9-4314-8945-68DE58DD2F8C}" destId="{4EE2733F-D069-4DC8-B09E-40CFDB6FEC2B}" srcOrd="1" destOrd="0" presId="urn:microsoft.com/office/officeart/2005/8/layout/pyramid1"/>
    <dgm:cxn modelId="{3E60AD0E-1E7C-447C-87A4-78AF813C75D2}" type="presParOf" srcId="{F08B0CC0-E0D1-49D1-97DF-9FE88FEC6597}" destId="{8D9E5144-77BA-452C-B67C-C2873FCA697B}" srcOrd="2" destOrd="0" presId="urn:microsoft.com/office/officeart/2005/8/layout/pyramid1"/>
    <dgm:cxn modelId="{E7909979-5E5A-4984-B4EF-82D3A6374312}" type="presParOf" srcId="{8D9E5144-77BA-452C-B67C-C2873FCA697B}" destId="{23F6D76B-26B6-480A-9F64-A7DB30E71B5B}" srcOrd="0" destOrd="0" presId="urn:microsoft.com/office/officeart/2005/8/layout/pyramid1"/>
    <dgm:cxn modelId="{54AE5AFF-815E-4396-B400-8C6D34B06E9F}" type="presParOf" srcId="{8D9E5144-77BA-452C-B67C-C2873FCA697B}" destId="{588A315C-8DEC-44D5-A01C-3E080B75502D}" srcOrd="1" destOrd="0" presId="urn:microsoft.com/office/officeart/2005/8/layout/pyramid1"/>
    <dgm:cxn modelId="{6B8474FB-9651-4F4D-8967-ECD7ACB0A84C}" type="presParOf" srcId="{F08B0CC0-E0D1-49D1-97DF-9FE88FEC6597}" destId="{3BEBFD0D-2B58-44DB-8897-99586819AC67}" srcOrd="3" destOrd="0" presId="urn:microsoft.com/office/officeart/2005/8/layout/pyramid1"/>
    <dgm:cxn modelId="{B16EA12F-3938-4389-A72B-25F9ABA401D9}" type="presParOf" srcId="{3BEBFD0D-2B58-44DB-8897-99586819AC67}" destId="{DC0C2345-4629-400A-BA03-DB177FFA7DF0}" srcOrd="0" destOrd="0" presId="urn:microsoft.com/office/officeart/2005/8/layout/pyramid1"/>
    <dgm:cxn modelId="{38B78898-6544-4DBA-B16F-8D29E37E776E}" type="presParOf" srcId="{3BEBFD0D-2B58-44DB-8897-99586819AC67}" destId="{BEA9DBF5-998F-44B6-AEA1-264F757F28F5}" srcOrd="1" destOrd="0" presId="urn:microsoft.com/office/officeart/2005/8/layout/pyramid1"/>
    <dgm:cxn modelId="{39DE55CC-CDE2-4CFE-84DE-3BF60A26B945}" type="presParOf" srcId="{F08B0CC0-E0D1-49D1-97DF-9FE88FEC6597}" destId="{8A1D41DE-D4DA-44F6-9B37-BAEEC7F5D83D}" srcOrd="4" destOrd="0" presId="urn:microsoft.com/office/officeart/2005/8/layout/pyramid1"/>
    <dgm:cxn modelId="{E2CA6044-6C2C-4C2D-B103-3B8DDE7DAD1A}" type="presParOf" srcId="{8A1D41DE-D4DA-44F6-9B37-BAEEC7F5D83D}" destId="{84A57436-CD34-4A6D-BD9C-51F388209507}" srcOrd="0" destOrd="0" presId="urn:microsoft.com/office/officeart/2005/8/layout/pyramid1"/>
    <dgm:cxn modelId="{816156CF-1332-42F0-816C-C47D77A2F067}" type="presParOf" srcId="{8A1D41DE-D4DA-44F6-9B37-BAEEC7F5D83D}" destId="{78AC57BD-3912-497A-AF31-580A97405400}"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C8B399-E53C-47B8-9F74-E9C45D1F4BEA}" type="doc">
      <dgm:prSet loTypeId="urn:microsoft.com/office/officeart/2005/8/layout/hList7" loCatId="process" qsTypeId="urn:microsoft.com/office/officeart/2005/8/quickstyle/simple1" qsCatId="simple" csTypeId="urn:microsoft.com/office/officeart/2005/8/colors/accent3_2" csCatId="accent3" phldr="1"/>
      <dgm:spPr/>
    </dgm:pt>
    <dgm:pt modelId="{971AE9AE-0832-4CD3-BDEC-0EC3E0ED4283}">
      <dgm:prSet phldrT="[Text]"/>
      <dgm:spPr/>
      <dgm:t>
        <a:bodyPr/>
        <a:lstStyle/>
        <a:p>
          <a:r>
            <a:rPr lang="en-US" b="1" dirty="0" smtClean="0"/>
            <a:t>Inscription</a:t>
          </a:r>
        </a:p>
        <a:p>
          <a:r>
            <a:rPr lang="en-US" dirty="0" err="1" smtClean="0"/>
            <a:t>Formulaire</a:t>
          </a:r>
          <a:r>
            <a:rPr lang="en-US" dirty="0" smtClean="0"/>
            <a:t> </a:t>
          </a:r>
          <a:r>
            <a:rPr lang="en-US" dirty="0" err="1" smtClean="0"/>
            <a:t>en</a:t>
          </a:r>
          <a:r>
            <a:rPr lang="en-US" dirty="0" smtClean="0"/>
            <a:t> </a:t>
          </a:r>
          <a:r>
            <a:rPr lang="en-US" dirty="0" err="1" smtClean="0"/>
            <a:t>ligne</a:t>
          </a:r>
          <a:r>
            <a:rPr lang="en-US" dirty="0" smtClean="0"/>
            <a:t> sur www.visionzero.lu</a:t>
          </a:r>
        </a:p>
        <a:p>
          <a:r>
            <a:rPr lang="en-US" dirty="0" smtClean="0"/>
            <a:t>Confirmation </a:t>
          </a:r>
          <a:r>
            <a:rPr lang="en-US" dirty="0" err="1" smtClean="0"/>
            <a:t>d’inscription</a:t>
          </a:r>
          <a:r>
            <a:rPr lang="en-US" dirty="0" smtClean="0"/>
            <a:t> par e-mail</a:t>
          </a:r>
          <a:endParaRPr lang="en-US" dirty="0"/>
        </a:p>
      </dgm:t>
    </dgm:pt>
    <dgm:pt modelId="{4A66B5E8-BD80-41F6-8E77-DE44E05D23E0}" type="parTrans" cxnId="{99F92F75-F98C-42FB-993F-70108290E45D}">
      <dgm:prSet/>
      <dgm:spPr/>
      <dgm:t>
        <a:bodyPr/>
        <a:lstStyle/>
        <a:p>
          <a:endParaRPr lang="en-US"/>
        </a:p>
      </dgm:t>
    </dgm:pt>
    <dgm:pt modelId="{A86C3683-22FE-43CF-B08D-D375553E0CF6}" type="sibTrans" cxnId="{99F92F75-F98C-42FB-993F-70108290E45D}">
      <dgm:prSet/>
      <dgm:spPr/>
      <dgm:t>
        <a:bodyPr/>
        <a:lstStyle/>
        <a:p>
          <a:endParaRPr lang="en-US"/>
        </a:p>
      </dgm:t>
    </dgm:pt>
    <dgm:pt modelId="{1716DBB5-FC9B-490D-874F-BB563D9462A6}">
      <dgm:prSet phldrT="[Text]"/>
      <dgm:spPr/>
      <dgm:t>
        <a:bodyPr/>
        <a:lstStyle/>
        <a:p>
          <a:r>
            <a:rPr lang="en-US" b="1" dirty="0" err="1" smtClean="0"/>
            <a:t>Liste</a:t>
          </a:r>
          <a:r>
            <a:rPr lang="en-US" b="1" dirty="0" smtClean="0"/>
            <a:t> des </a:t>
          </a:r>
          <a:r>
            <a:rPr lang="en-US" b="1" dirty="0" err="1" smtClean="0"/>
            <a:t>adhérents</a:t>
          </a:r>
          <a:endParaRPr lang="en-US" b="1" dirty="0" smtClean="0"/>
        </a:p>
        <a:p>
          <a:r>
            <a:rPr lang="en-US" dirty="0" smtClean="0"/>
            <a:t>Publication de </a:t>
          </a:r>
          <a:r>
            <a:rPr lang="en-US" dirty="0" err="1" smtClean="0"/>
            <a:t>l’entreprise</a:t>
          </a:r>
          <a:r>
            <a:rPr lang="en-US" dirty="0" smtClean="0"/>
            <a:t> sur la </a:t>
          </a:r>
          <a:r>
            <a:rPr lang="en-US" dirty="0" err="1" smtClean="0"/>
            <a:t>liste</a:t>
          </a:r>
          <a:r>
            <a:rPr lang="en-US" dirty="0" smtClean="0"/>
            <a:t> des </a:t>
          </a:r>
          <a:r>
            <a:rPr lang="en-US" dirty="0" err="1" smtClean="0"/>
            <a:t>adhérents</a:t>
          </a:r>
          <a:endParaRPr lang="en-US" dirty="0" smtClean="0"/>
        </a:p>
        <a:p>
          <a:r>
            <a:rPr lang="en-US" dirty="0" err="1" smtClean="0"/>
            <a:t>Actuellement</a:t>
          </a:r>
          <a:r>
            <a:rPr lang="en-US" dirty="0" smtClean="0"/>
            <a:t> 250 </a:t>
          </a:r>
          <a:r>
            <a:rPr lang="en-US" dirty="0" err="1" smtClean="0"/>
            <a:t>entreprises</a:t>
          </a:r>
          <a:r>
            <a:rPr lang="en-US" dirty="0" smtClean="0"/>
            <a:t> </a:t>
          </a:r>
          <a:endParaRPr lang="en-US" dirty="0"/>
        </a:p>
      </dgm:t>
    </dgm:pt>
    <dgm:pt modelId="{B5494C0C-5AF2-40D8-9FD8-E0AD0E298710}" type="parTrans" cxnId="{96A68FAB-38AB-4D96-BBC4-1391725FD7B1}">
      <dgm:prSet/>
      <dgm:spPr/>
      <dgm:t>
        <a:bodyPr/>
        <a:lstStyle/>
        <a:p>
          <a:endParaRPr lang="en-US"/>
        </a:p>
      </dgm:t>
    </dgm:pt>
    <dgm:pt modelId="{C50AD470-62D0-41A2-82AE-46CC411BD0D5}" type="sibTrans" cxnId="{96A68FAB-38AB-4D96-BBC4-1391725FD7B1}">
      <dgm:prSet/>
      <dgm:spPr/>
      <dgm:t>
        <a:bodyPr/>
        <a:lstStyle/>
        <a:p>
          <a:endParaRPr lang="en-US"/>
        </a:p>
      </dgm:t>
    </dgm:pt>
    <dgm:pt modelId="{CB2B2931-1799-4542-8F76-8C7EE5B04873}">
      <dgm:prSet phldrT="[Text]"/>
      <dgm:spPr/>
      <dgm:t>
        <a:bodyPr/>
        <a:lstStyle/>
        <a:p>
          <a:r>
            <a:rPr lang="en-US" b="1" dirty="0" err="1" smtClean="0"/>
            <a:t>Accès</a:t>
          </a:r>
          <a:r>
            <a:rPr lang="en-US" b="1" dirty="0" smtClean="0"/>
            <a:t> </a:t>
          </a:r>
          <a:r>
            <a:rPr lang="en-US" b="1" dirty="0" err="1" smtClean="0"/>
            <a:t>Espace</a:t>
          </a:r>
          <a:r>
            <a:rPr lang="en-US" b="1" dirty="0" smtClean="0"/>
            <a:t> </a:t>
          </a:r>
          <a:r>
            <a:rPr lang="en-US" b="1" dirty="0" err="1" smtClean="0"/>
            <a:t>entreprise</a:t>
          </a:r>
          <a:endParaRPr lang="en-US" b="1" dirty="0" smtClean="0"/>
        </a:p>
        <a:p>
          <a:r>
            <a:rPr lang="en-US" dirty="0" err="1" smtClean="0"/>
            <a:t>Réalisation</a:t>
          </a:r>
          <a:r>
            <a:rPr lang="en-US" dirty="0" smtClean="0"/>
            <a:t> </a:t>
          </a:r>
          <a:r>
            <a:rPr lang="en-US" dirty="0" err="1" smtClean="0"/>
            <a:t>d’affiches</a:t>
          </a:r>
          <a:r>
            <a:rPr lang="en-US" dirty="0" smtClean="0"/>
            <a:t> VISION ZERO </a:t>
          </a:r>
          <a:r>
            <a:rPr lang="en-US" dirty="0" err="1" smtClean="0"/>
            <a:t>personnalisées</a:t>
          </a:r>
          <a:r>
            <a:rPr lang="en-US" dirty="0" smtClean="0"/>
            <a:t>, </a:t>
          </a:r>
          <a:r>
            <a:rPr lang="en-US" dirty="0" err="1" smtClean="0"/>
            <a:t>commande</a:t>
          </a:r>
          <a:r>
            <a:rPr lang="en-US" dirty="0" smtClean="0"/>
            <a:t> de gadgets </a:t>
          </a:r>
          <a:r>
            <a:rPr lang="en-US" dirty="0" err="1" smtClean="0"/>
            <a:t>personnalisés</a:t>
          </a:r>
          <a:r>
            <a:rPr lang="en-US" dirty="0" smtClean="0"/>
            <a:t>, </a:t>
          </a:r>
          <a:r>
            <a:rPr lang="en-US" dirty="0" err="1" smtClean="0"/>
            <a:t>gestion</a:t>
          </a:r>
          <a:r>
            <a:rPr lang="en-US" dirty="0" smtClean="0"/>
            <a:t> des </a:t>
          </a:r>
          <a:r>
            <a:rPr lang="en-US" dirty="0" err="1" smtClean="0"/>
            <a:t>données</a:t>
          </a:r>
          <a:r>
            <a:rPr lang="en-US" dirty="0" smtClean="0"/>
            <a:t> de </a:t>
          </a:r>
          <a:r>
            <a:rPr lang="en-US" dirty="0" err="1" smtClean="0"/>
            <a:t>l’entreprise</a:t>
          </a:r>
          <a:r>
            <a:rPr lang="en-US" dirty="0" smtClean="0"/>
            <a:t>, </a:t>
          </a:r>
          <a:r>
            <a:rPr lang="en-US" dirty="0" err="1" smtClean="0"/>
            <a:t>téléchargement</a:t>
          </a:r>
          <a:r>
            <a:rPr lang="en-US" dirty="0" smtClean="0"/>
            <a:t> du plan </a:t>
          </a:r>
          <a:r>
            <a:rPr lang="en-US" dirty="0" err="1" smtClean="0"/>
            <a:t>d’action</a:t>
          </a:r>
          <a:endParaRPr lang="en-US" dirty="0" smtClean="0"/>
        </a:p>
        <a:p>
          <a:r>
            <a:rPr lang="en-US" dirty="0" smtClean="0"/>
            <a:t> </a:t>
          </a:r>
          <a:endParaRPr lang="en-US" dirty="0"/>
        </a:p>
      </dgm:t>
    </dgm:pt>
    <dgm:pt modelId="{73FD3297-200B-49A4-8744-741FD84BD76C}" type="parTrans" cxnId="{F45743E6-13A7-4B2D-A606-C08882FDBDE6}">
      <dgm:prSet/>
      <dgm:spPr/>
      <dgm:t>
        <a:bodyPr/>
        <a:lstStyle/>
        <a:p>
          <a:endParaRPr lang="en-US"/>
        </a:p>
      </dgm:t>
    </dgm:pt>
    <dgm:pt modelId="{817BC32C-A8C5-4B4F-93EA-806C52DC28A4}" type="sibTrans" cxnId="{F45743E6-13A7-4B2D-A606-C08882FDBDE6}">
      <dgm:prSet/>
      <dgm:spPr/>
      <dgm:t>
        <a:bodyPr/>
        <a:lstStyle/>
        <a:p>
          <a:endParaRPr lang="en-US"/>
        </a:p>
      </dgm:t>
    </dgm:pt>
    <dgm:pt modelId="{35065147-B22F-451A-9427-F997254AA6AA}">
      <dgm:prSet phldrT="[Text]"/>
      <dgm:spPr/>
      <dgm:t>
        <a:bodyPr/>
        <a:lstStyle/>
        <a:p>
          <a:r>
            <a:rPr lang="en-US" b="1" dirty="0" smtClean="0"/>
            <a:t>Plan </a:t>
          </a:r>
          <a:r>
            <a:rPr lang="en-US" b="1" dirty="0" err="1" smtClean="0"/>
            <a:t>d’action</a:t>
          </a:r>
          <a:r>
            <a:rPr lang="en-US" b="1" dirty="0" smtClean="0"/>
            <a:t> </a:t>
          </a:r>
        </a:p>
        <a:p>
          <a:r>
            <a:rPr lang="en-US" dirty="0" err="1" smtClean="0"/>
            <a:t>Déposer</a:t>
          </a:r>
          <a:r>
            <a:rPr lang="en-US" dirty="0" smtClean="0"/>
            <a:t> un plan </a:t>
          </a:r>
          <a:r>
            <a:rPr lang="en-US" dirty="0" err="1" smtClean="0"/>
            <a:t>d’action</a:t>
          </a:r>
          <a:r>
            <a:rPr lang="en-US" dirty="0" smtClean="0"/>
            <a:t> </a:t>
          </a:r>
          <a:r>
            <a:rPr lang="en-US" dirty="0" err="1" smtClean="0"/>
            <a:t>Téléchargement</a:t>
          </a:r>
          <a:r>
            <a:rPr lang="en-US" dirty="0" smtClean="0"/>
            <a:t> et </a:t>
          </a:r>
          <a:r>
            <a:rPr lang="en-US" dirty="0" err="1" smtClean="0"/>
            <a:t>gestion</a:t>
          </a:r>
          <a:r>
            <a:rPr lang="en-US" dirty="0" smtClean="0"/>
            <a:t> du plan </a:t>
          </a:r>
          <a:r>
            <a:rPr lang="en-US" dirty="0" err="1" smtClean="0"/>
            <a:t>d’action</a:t>
          </a:r>
          <a:r>
            <a:rPr lang="en-US" dirty="0" smtClean="0"/>
            <a:t> </a:t>
          </a:r>
          <a:r>
            <a:rPr lang="en-US" dirty="0" err="1" smtClean="0"/>
            <a:t>dans</a:t>
          </a:r>
          <a:r>
            <a:rPr lang="en-US" dirty="0" smtClean="0"/>
            <a:t> </a:t>
          </a:r>
          <a:r>
            <a:rPr lang="en-US" dirty="0" err="1" smtClean="0"/>
            <a:t>l’espace</a:t>
          </a:r>
          <a:r>
            <a:rPr lang="en-US" dirty="0" smtClean="0"/>
            <a:t> </a:t>
          </a:r>
          <a:r>
            <a:rPr lang="en-US" dirty="0" err="1" smtClean="0"/>
            <a:t>entreprise</a:t>
          </a:r>
          <a:endParaRPr lang="en-US" dirty="0"/>
        </a:p>
      </dgm:t>
    </dgm:pt>
    <dgm:pt modelId="{7425778E-2524-46B5-9CC7-D5A2A78E9D89}" type="parTrans" cxnId="{97578B5F-A12A-4F90-AE5C-7E013C5791F0}">
      <dgm:prSet/>
      <dgm:spPr/>
      <dgm:t>
        <a:bodyPr/>
        <a:lstStyle/>
        <a:p>
          <a:endParaRPr lang="en-US"/>
        </a:p>
      </dgm:t>
    </dgm:pt>
    <dgm:pt modelId="{3F883A15-F96C-4E81-8BE6-89A90D4A80FD}" type="sibTrans" cxnId="{97578B5F-A12A-4F90-AE5C-7E013C5791F0}">
      <dgm:prSet/>
      <dgm:spPr/>
      <dgm:t>
        <a:bodyPr/>
        <a:lstStyle/>
        <a:p>
          <a:endParaRPr lang="en-US"/>
        </a:p>
      </dgm:t>
    </dgm:pt>
    <dgm:pt modelId="{3C90E149-57D1-40D0-B7E1-3744D61B12B4}" type="pres">
      <dgm:prSet presAssocID="{45C8B399-E53C-47B8-9F74-E9C45D1F4BEA}" presName="Name0" presStyleCnt="0">
        <dgm:presLayoutVars>
          <dgm:dir/>
          <dgm:resizeHandles val="exact"/>
        </dgm:presLayoutVars>
      </dgm:prSet>
      <dgm:spPr/>
    </dgm:pt>
    <dgm:pt modelId="{1103CAE8-E4C0-44C8-8256-7F266CD06D0B}" type="pres">
      <dgm:prSet presAssocID="{45C8B399-E53C-47B8-9F74-E9C45D1F4BEA}" presName="fgShape" presStyleLbl="fgShp" presStyleIdx="0" presStyleCnt="1"/>
      <dgm:spPr/>
    </dgm:pt>
    <dgm:pt modelId="{FF7EBDDF-4D77-4987-8A69-15EDD8B0F6CE}" type="pres">
      <dgm:prSet presAssocID="{45C8B399-E53C-47B8-9F74-E9C45D1F4BEA}" presName="linComp" presStyleCnt="0"/>
      <dgm:spPr/>
    </dgm:pt>
    <dgm:pt modelId="{C995E3E2-E1CD-4C22-A300-8074C744FB30}" type="pres">
      <dgm:prSet presAssocID="{971AE9AE-0832-4CD3-BDEC-0EC3E0ED4283}" presName="compNode" presStyleCnt="0"/>
      <dgm:spPr/>
    </dgm:pt>
    <dgm:pt modelId="{4323DAB1-17DB-437C-9426-83913FDB6FFE}" type="pres">
      <dgm:prSet presAssocID="{971AE9AE-0832-4CD3-BDEC-0EC3E0ED4283}" presName="bkgdShape" presStyleLbl="node1" presStyleIdx="0" presStyleCnt="4"/>
      <dgm:spPr/>
      <dgm:t>
        <a:bodyPr/>
        <a:lstStyle/>
        <a:p>
          <a:endParaRPr lang="en-US"/>
        </a:p>
      </dgm:t>
    </dgm:pt>
    <dgm:pt modelId="{D134D92D-3777-4A51-9BE0-DB3D27A53F99}" type="pres">
      <dgm:prSet presAssocID="{971AE9AE-0832-4CD3-BDEC-0EC3E0ED4283}" presName="nodeTx" presStyleLbl="node1" presStyleIdx="0" presStyleCnt="4">
        <dgm:presLayoutVars>
          <dgm:bulletEnabled val="1"/>
        </dgm:presLayoutVars>
      </dgm:prSet>
      <dgm:spPr/>
      <dgm:t>
        <a:bodyPr/>
        <a:lstStyle/>
        <a:p>
          <a:endParaRPr lang="en-US"/>
        </a:p>
      </dgm:t>
    </dgm:pt>
    <dgm:pt modelId="{37BE9C97-19EC-495D-A1CA-087AD21ACFAD}" type="pres">
      <dgm:prSet presAssocID="{971AE9AE-0832-4CD3-BDEC-0EC3E0ED4283}" presName="invisiNode" presStyleLbl="node1" presStyleIdx="0" presStyleCnt="4"/>
      <dgm:spPr/>
    </dgm:pt>
    <dgm:pt modelId="{CAD5BBDD-0D54-4F9D-897E-2D9C2B39F730}" type="pres">
      <dgm:prSet presAssocID="{971AE9AE-0832-4CD3-BDEC-0EC3E0ED4283}"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8A9B101-4FC8-4D57-BCD2-798842F18AA6}" type="pres">
      <dgm:prSet presAssocID="{A86C3683-22FE-43CF-B08D-D375553E0CF6}" presName="sibTrans" presStyleLbl="sibTrans2D1" presStyleIdx="0" presStyleCnt="0"/>
      <dgm:spPr/>
      <dgm:t>
        <a:bodyPr/>
        <a:lstStyle/>
        <a:p>
          <a:endParaRPr lang="en-US"/>
        </a:p>
      </dgm:t>
    </dgm:pt>
    <dgm:pt modelId="{F4673C57-3725-4927-B61E-B853D2923958}" type="pres">
      <dgm:prSet presAssocID="{1716DBB5-FC9B-490D-874F-BB563D9462A6}" presName="compNode" presStyleCnt="0"/>
      <dgm:spPr/>
    </dgm:pt>
    <dgm:pt modelId="{3E1CD00D-BBBB-4FA8-94D0-DA33039E71CA}" type="pres">
      <dgm:prSet presAssocID="{1716DBB5-FC9B-490D-874F-BB563D9462A6}" presName="bkgdShape" presStyleLbl="node1" presStyleIdx="1" presStyleCnt="4"/>
      <dgm:spPr/>
      <dgm:t>
        <a:bodyPr/>
        <a:lstStyle/>
        <a:p>
          <a:endParaRPr lang="en-US"/>
        </a:p>
      </dgm:t>
    </dgm:pt>
    <dgm:pt modelId="{365C254B-3125-43B9-BCC8-C459DE87308B}" type="pres">
      <dgm:prSet presAssocID="{1716DBB5-FC9B-490D-874F-BB563D9462A6}" presName="nodeTx" presStyleLbl="node1" presStyleIdx="1" presStyleCnt="4">
        <dgm:presLayoutVars>
          <dgm:bulletEnabled val="1"/>
        </dgm:presLayoutVars>
      </dgm:prSet>
      <dgm:spPr/>
      <dgm:t>
        <a:bodyPr/>
        <a:lstStyle/>
        <a:p>
          <a:endParaRPr lang="en-US"/>
        </a:p>
      </dgm:t>
    </dgm:pt>
    <dgm:pt modelId="{994E55D4-85AB-46DD-BF65-95EDBA7B85FC}" type="pres">
      <dgm:prSet presAssocID="{1716DBB5-FC9B-490D-874F-BB563D9462A6}" presName="invisiNode" presStyleLbl="node1" presStyleIdx="1" presStyleCnt="4"/>
      <dgm:spPr/>
    </dgm:pt>
    <dgm:pt modelId="{9C34F0A7-7EEA-46A8-B191-929BC5B9B337}" type="pres">
      <dgm:prSet presAssocID="{1716DBB5-FC9B-490D-874F-BB563D9462A6}"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7000" r="-27000"/>
          </a:stretch>
        </a:blipFill>
      </dgm:spPr>
    </dgm:pt>
    <dgm:pt modelId="{8966A133-D2A3-40A4-A7B7-B9BF38FCB67C}" type="pres">
      <dgm:prSet presAssocID="{C50AD470-62D0-41A2-82AE-46CC411BD0D5}" presName="sibTrans" presStyleLbl="sibTrans2D1" presStyleIdx="0" presStyleCnt="0"/>
      <dgm:spPr/>
      <dgm:t>
        <a:bodyPr/>
        <a:lstStyle/>
        <a:p>
          <a:endParaRPr lang="en-US"/>
        </a:p>
      </dgm:t>
    </dgm:pt>
    <dgm:pt modelId="{007ABB9E-D701-4976-9A73-152195C6CBC1}" type="pres">
      <dgm:prSet presAssocID="{CB2B2931-1799-4542-8F76-8C7EE5B04873}" presName="compNode" presStyleCnt="0"/>
      <dgm:spPr/>
    </dgm:pt>
    <dgm:pt modelId="{D4EAA9F1-88A6-428A-B707-8C95D0C8961E}" type="pres">
      <dgm:prSet presAssocID="{CB2B2931-1799-4542-8F76-8C7EE5B04873}" presName="bkgdShape" presStyleLbl="node1" presStyleIdx="2" presStyleCnt="4"/>
      <dgm:spPr/>
      <dgm:t>
        <a:bodyPr/>
        <a:lstStyle/>
        <a:p>
          <a:endParaRPr lang="en-US"/>
        </a:p>
      </dgm:t>
    </dgm:pt>
    <dgm:pt modelId="{1225D37F-25F9-45AE-B501-0864338F4150}" type="pres">
      <dgm:prSet presAssocID="{CB2B2931-1799-4542-8F76-8C7EE5B04873}" presName="nodeTx" presStyleLbl="node1" presStyleIdx="2" presStyleCnt="4">
        <dgm:presLayoutVars>
          <dgm:bulletEnabled val="1"/>
        </dgm:presLayoutVars>
      </dgm:prSet>
      <dgm:spPr/>
      <dgm:t>
        <a:bodyPr/>
        <a:lstStyle/>
        <a:p>
          <a:endParaRPr lang="en-US"/>
        </a:p>
      </dgm:t>
    </dgm:pt>
    <dgm:pt modelId="{77EED14B-1634-4E48-9483-A8FAE56C4836}" type="pres">
      <dgm:prSet presAssocID="{CB2B2931-1799-4542-8F76-8C7EE5B04873}" presName="invisiNode" presStyleLbl="node1" presStyleIdx="2" presStyleCnt="4"/>
      <dgm:spPr/>
    </dgm:pt>
    <dgm:pt modelId="{9DD42E2A-5932-4C13-99B0-36FBE81FA010}" type="pres">
      <dgm:prSet presAssocID="{CB2B2931-1799-4542-8F76-8C7EE5B04873}"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344F7175-A08C-431A-8471-0F55AAECB738}" type="pres">
      <dgm:prSet presAssocID="{817BC32C-A8C5-4B4F-93EA-806C52DC28A4}" presName="sibTrans" presStyleLbl="sibTrans2D1" presStyleIdx="0" presStyleCnt="0"/>
      <dgm:spPr/>
      <dgm:t>
        <a:bodyPr/>
        <a:lstStyle/>
        <a:p>
          <a:endParaRPr lang="en-US"/>
        </a:p>
      </dgm:t>
    </dgm:pt>
    <dgm:pt modelId="{760794CE-B60B-4673-9C4E-76143D12742F}" type="pres">
      <dgm:prSet presAssocID="{35065147-B22F-451A-9427-F997254AA6AA}" presName="compNode" presStyleCnt="0"/>
      <dgm:spPr/>
    </dgm:pt>
    <dgm:pt modelId="{3FA31103-3F8E-47E5-BBBF-0E0D8229BD8F}" type="pres">
      <dgm:prSet presAssocID="{35065147-B22F-451A-9427-F997254AA6AA}" presName="bkgdShape" presStyleLbl="node1" presStyleIdx="3" presStyleCnt="4"/>
      <dgm:spPr/>
      <dgm:t>
        <a:bodyPr/>
        <a:lstStyle/>
        <a:p>
          <a:endParaRPr lang="en-US"/>
        </a:p>
      </dgm:t>
    </dgm:pt>
    <dgm:pt modelId="{6C0D0FFB-008A-4AC4-A423-60546194E784}" type="pres">
      <dgm:prSet presAssocID="{35065147-B22F-451A-9427-F997254AA6AA}" presName="nodeTx" presStyleLbl="node1" presStyleIdx="3" presStyleCnt="4">
        <dgm:presLayoutVars>
          <dgm:bulletEnabled val="1"/>
        </dgm:presLayoutVars>
      </dgm:prSet>
      <dgm:spPr/>
      <dgm:t>
        <a:bodyPr/>
        <a:lstStyle/>
        <a:p>
          <a:endParaRPr lang="en-US"/>
        </a:p>
      </dgm:t>
    </dgm:pt>
    <dgm:pt modelId="{5D7A8CFC-6120-4B3C-AF7E-0C01AC6A2E6B}" type="pres">
      <dgm:prSet presAssocID="{35065147-B22F-451A-9427-F997254AA6AA}" presName="invisiNode" presStyleLbl="node1" presStyleIdx="3" presStyleCnt="4"/>
      <dgm:spPr/>
    </dgm:pt>
    <dgm:pt modelId="{7289CA40-77F6-4804-B927-C0557EF9CE0B}" type="pres">
      <dgm:prSet presAssocID="{35065147-B22F-451A-9427-F997254AA6AA}"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4000" r="-24000"/>
          </a:stretch>
        </a:blipFill>
      </dgm:spPr>
    </dgm:pt>
  </dgm:ptLst>
  <dgm:cxnLst>
    <dgm:cxn modelId="{0C5E37DC-F7F8-4281-AB87-27929893021A}" type="presOf" srcId="{971AE9AE-0832-4CD3-BDEC-0EC3E0ED4283}" destId="{D134D92D-3777-4A51-9BE0-DB3D27A53F99}" srcOrd="1" destOrd="0" presId="urn:microsoft.com/office/officeart/2005/8/layout/hList7"/>
    <dgm:cxn modelId="{7FDC59AD-78F6-4E8E-9F40-1FDFCECF4C33}" type="presOf" srcId="{A86C3683-22FE-43CF-B08D-D375553E0CF6}" destId="{08A9B101-4FC8-4D57-BCD2-798842F18AA6}" srcOrd="0" destOrd="0" presId="urn:microsoft.com/office/officeart/2005/8/layout/hList7"/>
    <dgm:cxn modelId="{C63798E8-A78E-4DF4-9F8E-8897EB575093}" type="presOf" srcId="{45C8B399-E53C-47B8-9F74-E9C45D1F4BEA}" destId="{3C90E149-57D1-40D0-B7E1-3744D61B12B4}" srcOrd="0" destOrd="0" presId="urn:microsoft.com/office/officeart/2005/8/layout/hList7"/>
    <dgm:cxn modelId="{BBA896C4-BAA3-4214-8A67-28EF46A505ED}" type="presOf" srcId="{35065147-B22F-451A-9427-F997254AA6AA}" destId="{3FA31103-3F8E-47E5-BBBF-0E0D8229BD8F}" srcOrd="0" destOrd="0" presId="urn:microsoft.com/office/officeart/2005/8/layout/hList7"/>
    <dgm:cxn modelId="{2CEE57C8-77D8-4AFC-8957-A947E7C6F7B7}" type="presOf" srcId="{971AE9AE-0832-4CD3-BDEC-0EC3E0ED4283}" destId="{4323DAB1-17DB-437C-9426-83913FDB6FFE}" srcOrd="0" destOrd="0" presId="urn:microsoft.com/office/officeart/2005/8/layout/hList7"/>
    <dgm:cxn modelId="{97578B5F-A12A-4F90-AE5C-7E013C5791F0}" srcId="{45C8B399-E53C-47B8-9F74-E9C45D1F4BEA}" destId="{35065147-B22F-451A-9427-F997254AA6AA}" srcOrd="3" destOrd="0" parTransId="{7425778E-2524-46B5-9CC7-D5A2A78E9D89}" sibTransId="{3F883A15-F96C-4E81-8BE6-89A90D4A80FD}"/>
    <dgm:cxn modelId="{96A68FAB-38AB-4D96-BBC4-1391725FD7B1}" srcId="{45C8B399-E53C-47B8-9F74-E9C45D1F4BEA}" destId="{1716DBB5-FC9B-490D-874F-BB563D9462A6}" srcOrd="1" destOrd="0" parTransId="{B5494C0C-5AF2-40D8-9FD8-E0AD0E298710}" sibTransId="{C50AD470-62D0-41A2-82AE-46CC411BD0D5}"/>
    <dgm:cxn modelId="{99F92F75-F98C-42FB-993F-70108290E45D}" srcId="{45C8B399-E53C-47B8-9F74-E9C45D1F4BEA}" destId="{971AE9AE-0832-4CD3-BDEC-0EC3E0ED4283}" srcOrd="0" destOrd="0" parTransId="{4A66B5E8-BD80-41F6-8E77-DE44E05D23E0}" sibTransId="{A86C3683-22FE-43CF-B08D-D375553E0CF6}"/>
    <dgm:cxn modelId="{1F477C9D-736E-4FB1-82FD-40D71D5D8121}" type="presOf" srcId="{817BC32C-A8C5-4B4F-93EA-806C52DC28A4}" destId="{344F7175-A08C-431A-8471-0F55AAECB738}" srcOrd="0" destOrd="0" presId="urn:microsoft.com/office/officeart/2005/8/layout/hList7"/>
    <dgm:cxn modelId="{27CD27B6-87D8-4012-8D54-9258858489ED}" type="presOf" srcId="{1716DBB5-FC9B-490D-874F-BB563D9462A6}" destId="{3E1CD00D-BBBB-4FA8-94D0-DA33039E71CA}" srcOrd="0" destOrd="0" presId="urn:microsoft.com/office/officeart/2005/8/layout/hList7"/>
    <dgm:cxn modelId="{FED056F2-F744-463E-94AA-DC2ED94E370B}" type="presOf" srcId="{C50AD470-62D0-41A2-82AE-46CC411BD0D5}" destId="{8966A133-D2A3-40A4-A7B7-B9BF38FCB67C}" srcOrd="0" destOrd="0" presId="urn:microsoft.com/office/officeart/2005/8/layout/hList7"/>
    <dgm:cxn modelId="{F45743E6-13A7-4B2D-A606-C08882FDBDE6}" srcId="{45C8B399-E53C-47B8-9F74-E9C45D1F4BEA}" destId="{CB2B2931-1799-4542-8F76-8C7EE5B04873}" srcOrd="2" destOrd="0" parTransId="{73FD3297-200B-49A4-8744-741FD84BD76C}" sibTransId="{817BC32C-A8C5-4B4F-93EA-806C52DC28A4}"/>
    <dgm:cxn modelId="{BEB27295-9E9D-4427-BEB4-4D445030FC3D}" type="presOf" srcId="{CB2B2931-1799-4542-8F76-8C7EE5B04873}" destId="{1225D37F-25F9-45AE-B501-0864338F4150}" srcOrd="1" destOrd="0" presId="urn:microsoft.com/office/officeart/2005/8/layout/hList7"/>
    <dgm:cxn modelId="{C863B1DD-C4B4-4E57-8623-63B25341319D}" type="presOf" srcId="{35065147-B22F-451A-9427-F997254AA6AA}" destId="{6C0D0FFB-008A-4AC4-A423-60546194E784}" srcOrd="1" destOrd="0" presId="urn:microsoft.com/office/officeart/2005/8/layout/hList7"/>
    <dgm:cxn modelId="{D588198F-11A0-4639-A2E0-E3EAD16D5D07}" type="presOf" srcId="{CB2B2931-1799-4542-8F76-8C7EE5B04873}" destId="{D4EAA9F1-88A6-428A-B707-8C95D0C8961E}" srcOrd="0" destOrd="0" presId="urn:microsoft.com/office/officeart/2005/8/layout/hList7"/>
    <dgm:cxn modelId="{7A00B2B0-69D4-4AC6-AB67-321FCDB2FD96}" type="presOf" srcId="{1716DBB5-FC9B-490D-874F-BB563D9462A6}" destId="{365C254B-3125-43B9-BCC8-C459DE87308B}" srcOrd="1" destOrd="0" presId="urn:microsoft.com/office/officeart/2005/8/layout/hList7"/>
    <dgm:cxn modelId="{5C9676C5-B7C5-467E-AD14-293B6BE1013C}" type="presParOf" srcId="{3C90E149-57D1-40D0-B7E1-3744D61B12B4}" destId="{1103CAE8-E4C0-44C8-8256-7F266CD06D0B}" srcOrd="0" destOrd="0" presId="urn:microsoft.com/office/officeart/2005/8/layout/hList7"/>
    <dgm:cxn modelId="{A62E1D52-EC19-4DFC-B0B6-9EBD00C760EA}" type="presParOf" srcId="{3C90E149-57D1-40D0-B7E1-3744D61B12B4}" destId="{FF7EBDDF-4D77-4987-8A69-15EDD8B0F6CE}" srcOrd="1" destOrd="0" presId="urn:microsoft.com/office/officeart/2005/8/layout/hList7"/>
    <dgm:cxn modelId="{F7810BAE-8F85-4554-B0DF-C5EAC23FEDA3}" type="presParOf" srcId="{FF7EBDDF-4D77-4987-8A69-15EDD8B0F6CE}" destId="{C995E3E2-E1CD-4C22-A300-8074C744FB30}" srcOrd="0" destOrd="0" presId="urn:microsoft.com/office/officeart/2005/8/layout/hList7"/>
    <dgm:cxn modelId="{977D07EB-F38E-4C7F-BF4B-C54E37FBA4B6}" type="presParOf" srcId="{C995E3E2-E1CD-4C22-A300-8074C744FB30}" destId="{4323DAB1-17DB-437C-9426-83913FDB6FFE}" srcOrd="0" destOrd="0" presId="urn:microsoft.com/office/officeart/2005/8/layout/hList7"/>
    <dgm:cxn modelId="{57B17136-A6D1-4DDB-9660-842C2340DB43}" type="presParOf" srcId="{C995E3E2-E1CD-4C22-A300-8074C744FB30}" destId="{D134D92D-3777-4A51-9BE0-DB3D27A53F99}" srcOrd="1" destOrd="0" presId="urn:microsoft.com/office/officeart/2005/8/layout/hList7"/>
    <dgm:cxn modelId="{2EF35C32-B0F1-43BC-98D4-56F43452F646}" type="presParOf" srcId="{C995E3E2-E1CD-4C22-A300-8074C744FB30}" destId="{37BE9C97-19EC-495D-A1CA-087AD21ACFAD}" srcOrd="2" destOrd="0" presId="urn:microsoft.com/office/officeart/2005/8/layout/hList7"/>
    <dgm:cxn modelId="{50813139-9F40-40DE-BA60-E0C1A018044B}" type="presParOf" srcId="{C995E3E2-E1CD-4C22-A300-8074C744FB30}" destId="{CAD5BBDD-0D54-4F9D-897E-2D9C2B39F730}" srcOrd="3" destOrd="0" presId="urn:microsoft.com/office/officeart/2005/8/layout/hList7"/>
    <dgm:cxn modelId="{E8F23866-D722-4DCE-88A8-BDEED03D7833}" type="presParOf" srcId="{FF7EBDDF-4D77-4987-8A69-15EDD8B0F6CE}" destId="{08A9B101-4FC8-4D57-BCD2-798842F18AA6}" srcOrd="1" destOrd="0" presId="urn:microsoft.com/office/officeart/2005/8/layout/hList7"/>
    <dgm:cxn modelId="{9038D6A3-1C75-4026-AEAA-954F2176DC59}" type="presParOf" srcId="{FF7EBDDF-4D77-4987-8A69-15EDD8B0F6CE}" destId="{F4673C57-3725-4927-B61E-B853D2923958}" srcOrd="2" destOrd="0" presId="urn:microsoft.com/office/officeart/2005/8/layout/hList7"/>
    <dgm:cxn modelId="{E3B2C1E2-9693-4EE5-8721-AF6FC1CB9DB9}" type="presParOf" srcId="{F4673C57-3725-4927-B61E-B853D2923958}" destId="{3E1CD00D-BBBB-4FA8-94D0-DA33039E71CA}" srcOrd="0" destOrd="0" presId="urn:microsoft.com/office/officeart/2005/8/layout/hList7"/>
    <dgm:cxn modelId="{F6367377-8BD7-42AD-B66F-936CFA90244C}" type="presParOf" srcId="{F4673C57-3725-4927-B61E-B853D2923958}" destId="{365C254B-3125-43B9-BCC8-C459DE87308B}" srcOrd="1" destOrd="0" presId="urn:microsoft.com/office/officeart/2005/8/layout/hList7"/>
    <dgm:cxn modelId="{14863F41-23FD-4958-AF5B-0DC2B1F7E060}" type="presParOf" srcId="{F4673C57-3725-4927-B61E-B853D2923958}" destId="{994E55D4-85AB-46DD-BF65-95EDBA7B85FC}" srcOrd="2" destOrd="0" presId="urn:microsoft.com/office/officeart/2005/8/layout/hList7"/>
    <dgm:cxn modelId="{8644751F-97B6-4BE3-984A-7BE1A70E6ECA}" type="presParOf" srcId="{F4673C57-3725-4927-B61E-B853D2923958}" destId="{9C34F0A7-7EEA-46A8-B191-929BC5B9B337}" srcOrd="3" destOrd="0" presId="urn:microsoft.com/office/officeart/2005/8/layout/hList7"/>
    <dgm:cxn modelId="{566BDA4F-2C45-499B-9F3F-4EB8EC7D0D36}" type="presParOf" srcId="{FF7EBDDF-4D77-4987-8A69-15EDD8B0F6CE}" destId="{8966A133-D2A3-40A4-A7B7-B9BF38FCB67C}" srcOrd="3" destOrd="0" presId="urn:microsoft.com/office/officeart/2005/8/layout/hList7"/>
    <dgm:cxn modelId="{C108C2AB-5029-499E-BF64-E5C29341906D}" type="presParOf" srcId="{FF7EBDDF-4D77-4987-8A69-15EDD8B0F6CE}" destId="{007ABB9E-D701-4976-9A73-152195C6CBC1}" srcOrd="4" destOrd="0" presId="urn:microsoft.com/office/officeart/2005/8/layout/hList7"/>
    <dgm:cxn modelId="{1FB22300-DB9E-4B9B-AFC1-120B4DE96397}" type="presParOf" srcId="{007ABB9E-D701-4976-9A73-152195C6CBC1}" destId="{D4EAA9F1-88A6-428A-B707-8C95D0C8961E}" srcOrd="0" destOrd="0" presId="urn:microsoft.com/office/officeart/2005/8/layout/hList7"/>
    <dgm:cxn modelId="{56D8C3E3-BEE1-46B9-9613-317951DB4243}" type="presParOf" srcId="{007ABB9E-D701-4976-9A73-152195C6CBC1}" destId="{1225D37F-25F9-45AE-B501-0864338F4150}" srcOrd="1" destOrd="0" presId="urn:microsoft.com/office/officeart/2005/8/layout/hList7"/>
    <dgm:cxn modelId="{D26C4A34-75D0-4DA5-BC63-74BEE09FAC59}" type="presParOf" srcId="{007ABB9E-D701-4976-9A73-152195C6CBC1}" destId="{77EED14B-1634-4E48-9483-A8FAE56C4836}" srcOrd="2" destOrd="0" presId="urn:microsoft.com/office/officeart/2005/8/layout/hList7"/>
    <dgm:cxn modelId="{9F7FCC44-1AD2-485B-A08F-0FCA3ACDDB39}" type="presParOf" srcId="{007ABB9E-D701-4976-9A73-152195C6CBC1}" destId="{9DD42E2A-5932-4C13-99B0-36FBE81FA010}" srcOrd="3" destOrd="0" presId="urn:microsoft.com/office/officeart/2005/8/layout/hList7"/>
    <dgm:cxn modelId="{4AB20EF9-AD84-4C4F-AB53-98C0D0B9FE0B}" type="presParOf" srcId="{FF7EBDDF-4D77-4987-8A69-15EDD8B0F6CE}" destId="{344F7175-A08C-431A-8471-0F55AAECB738}" srcOrd="5" destOrd="0" presId="urn:microsoft.com/office/officeart/2005/8/layout/hList7"/>
    <dgm:cxn modelId="{9DA7F402-73A0-4A1E-BFF9-30EC313F0798}" type="presParOf" srcId="{FF7EBDDF-4D77-4987-8A69-15EDD8B0F6CE}" destId="{760794CE-B60B-4673-9C4E-76143D12742F}" srcOrd="6" destOrd="0" presId="urn:microsoft.com/office/officeart/2005/8/layout/hList7"/>
    <dgm:cxn modelId="{A82237EF-5A97-42CB-8639-D954084792EC}" type="presParOf" srcId="{760794CE-B60B-4673-9C4E-76143D12742F}" destId="{3FA31103-3F8E-47E5-BBBF-0E0D8229BD8F}" srcOrd="0" destOrd="0" presId="urn:microsoft.com/office/officeart/2005/8/layout/hList7"/>
    <dgm:cxn modelId="{611476DA-54DC-4BE7-9521-0DDAA5D44CB4}" type="presParOf" srcId="{760794CE-B60B-4673-9C4E-76143D12742F}" destId="{6C0D0FFB-008A-4AC4-A423-60546194E784}" srcOrd="1" destOrd="0" presId="urn:microsoft.com/office/officeart/2005/8/layout/hList7"/>
    <dgm:cxn modelId="{8C8A1D41-D032-4A97-8EB0-A51B865680AB}" type="presParOf" srcId="{760794CE-B60B-4673-9C4E-76143D12742F}" destId="{5D7A8CFC-6120-4B3C-AF7E-0C01AC6A2E6B}" srcOrd="2" destOrd="0" presId="urn:microsoft.com/office/officeart/2005/8/layout/hList7"/>
    <dgm:cxn modelId="{43AB7A96-E679-4104-A2FD-E79F73789440}" type="presParOf" srcId="{760794CE-B60B-4673-9C4E-76143D12742F}" destId="{7289CA40-77F6-4804-B927-C0557EF9CE0B}"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380C9-13D0-43FF-9481-3D2681F1C67D}">
      <dsp:nvSpPr>
        <dsp:cNvPr id="0" name=""/>
        <dsp:cNvSpPr/>
      </dsp:nvSpPr>
      <dsp:spPr>
        <a:xfrm>
          <a:off x="2559505" y="0"/>
          <a:ext cx="1279752" cy="920215"/>
        </a:xfrm>
        <a:prstGeom prst="trapezoid">
          <a:avLst>
            <a:gd name="adj" fmla="val 69535"/>
          </a:avLst>
        </a:prstGeom>
        <a:gradFill rotWithShape="0">
          <a:gsLst>
            <a:gs pos="73000">
              <a:srgbClr val="DE5261"/>
            </a:gs>
            <a:gs pos="100000">
              <a:srgbClr val="DE5261"/>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C2D69"/>
              </a:solidFill>
            </a:rPr>
            <a:t>Lois</a:t>
          </a:r>
          <a:endParaRPr lang="en-US" sz="1600" b="1" kern="1200" dirty="0">
            <a:solidFill>
              <a:srgbClr val="0C2D69"/>
            </a:solidFill>
          </a:endParaRPr>
        </a:p>
      </dsp:txBody>
      <dsp:txXfrm>
        <a:off x="2559505" y="0"/>
        <a:ext cx="1279752" cy="920215"/>
      </dsp:txXfrm>
    </dsp:sp>
    <dsp:sp modelId="{62A252D4-379A-4702-9105-752948EA7787}">
      <dsp:nvSpPr>
        <dsp:cNvPr id="0" name=""/>
        <dsp:cNvSpPr/>
      </dsp:nvSpPr>
      <dsp:spPr>
        <a:xfrm>
          <a:off x="1919628" y="920215"/>
          <a:ext cx="2559505" cy="920215"/>
        </a:xfrm>
        <a:prstGeom prst="trapezoid">
          <a:avLst>
            <a:gd name="adj" fmla="val 69535"/>
          </a:avLst>
        </a:prstGeom>
        <a:gradFill rotWithShape="0">
          <a:gsLst>
            <a:gs pos="100000">
              <a:srgbClr val="DE5261"/>
            </a:gs>
            <a:gs pos="100000">
              <a:schemeClr val="accent1">
                <a:hueOff val="0"/>
                <a:satOff val="0"/>
                <a:lumOff val="0"/>
                <a:alphaOff val="0"/>
                <a:satMod val="103000"/>
                <a:lumMod val="102000"/>
                <a:tint val="94000"/>
              </a:schemeClr>
            </a:gs>
            <a:gs pos="10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err="1" smtClean="0">
              <a:solidFill>
                <a:srgbClr val="0C2D69"/>
              </a:solidFill>
            </a:rPr>
            <a:t>Règlements</a:t>
          </a:r>
          <a:endParaRPr lang="en-US" sz="1600" b="1" kern="1200" dirty="0">
            <a:solidFill>
              <a:srgbClr val="0C2D69"/>
            </a:solidFill>
          </a:endParaRPr>
        </a:p>
      </dsp:txBody>
      <dsp:txXfrm>
        <a:off x="2367542" y="920215"/>
        <a:ext cx="1663678" cy="920215"/>
      </dsp:txXfrm>
    </dsp:sp>
    <dsp:sp modelId="{23F6D76B-26B6-480A-9F64-A7DB30E71B5B}">
      <dsp:nvSpPr>
        <dsp:cNvPr id="0" name=""/>
        <dsp:cNvSpPr/>
      </dsp:nvSpPr>
      <dsp:spPr>
        <a:xfrm>
          <a:off x="1279752" y="1840430"/>
          <a:ext cx="3839257" cy="920215"/>
        </a:xfrm>
        <a:prstGeom prst="trapezoid">
          <a:avLst>
            <a:gd name="adj" fmla="val 69535"/>
          </a:avLst>
        </a:prstGeom>
        <a:gradFill rotWithShape="0">
          <a:gsLst>
            <a:gs pos="0">
              <a:schemeClr val="accent1">
                <a:hueOff val="0"/>
                <a:satOff val="0"/>
                <a:lumOff val="0"/>
                <a:alphaOff val="0"/>
                <a:satMod val="103000"/>
                <a:lumMod val="102000"/>
                <a:tint val="94000"/>
              </a:schemeClr>
            </a:gs>
            <a:gs pos="100000">
              <a:schemeClr val="accent1">
                <a:hueOff val="0"/>
                <a:satOff val="0"/>
                <a:lumOff val="0"/>
                <a:alphaOff val="0"/>
                <a:satMod val="110000"/>
                <a:lumMod val="100000"/>
                <a:shade val="100000"/>
              </a:schemeClr>
            </a:gs>
            <a:gs pos="0">
              <a:srgbClr val="DE5261"/>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C2D69"/>
              </a:solidFill>
            </a:rPr>
            <a:t>Conditions types de </a:t>
          </a:r>
          <a:r>
            <a:rPr lang="en-US" sz="1600" b="1" kern="1200" dirty="0" err="1" smtClean="0">
              <a:solidFill>
                <a:srgbClr val="0C2D69"/>
              </a:solidFill>
            </a:rPr>
            <a:t>l’ITM</a:t>
          </a:r>
          <a:r>
            <a:rPr lang="en-US" sz="1600" b="1" kern="1200" dirty="0" smtClean="0">
              <a:solidFill>
                <a:srgbClr val="0C2D69"/>
              </a:solidFill>
            </a:rPr>
            <a:t> (</a:t>
          </a:r>
          <a:r>
            <a:rPr lang="en-US" sz="1600" b="1" kern="1200" dirty="0" err="1" smtClean="0">
              <a:solidFill>
                <a:srgbClr val="0C2D69"/>
              </a:solidFill>
            </a:rPr>
            <a:t>établissements</a:t>
          </a:r>
          <a:r>
            <a:rPr lang="en-US" sz="1600" b="1" kern="1200" dirty="0" smtClean="0">
              <a:solidFill>
                <a:srgbClr val="0C2D69"/>
              </a:solidFill>
            </a:rPr>
            <a:t> </a:t>
          </a:r>
          <a:r>
            <a:rPr lang="en-US" sz="1600" b="1" kern="1200" dirty="0" err="1" smtClean="0">
              <a:solidFill>
                <a:srgbClr val="0C2D69"/>
              </a:solidFill>
            </a:rPr>
            <a:t>classés</a:t>
          </a:r>
          <a:r>
            <a:rPr lang="en-US" sz="1600" b="1" kern="1200" dirty="0" smtClean="0">
              <a:solidFill>
                <a:srgbClr val="0C2D69"/>
              </a:solidFill>
            </a:rPr>
            <a:t>)</a:t>
          </a:r>
        </a:p>
      </dsp:txBody>
      <dsp:txXfrm>
        <a:off x="1951622" y="1840430"/>
        <a:ext cx="2495517" cy="920215"/>
      </dsp:txXfrm>
    </dsp:sp>
    <dsp:sp modelId="{DC0C2345-4629-400A-BA03-DB177FFA7DF0}">
      <dsp:nvSpPr>
        <dsp:cNvPr id="0" name=""/>
        <dsp:cNvSpPr/>
      </dsp:nvSpPr>
      <dsp:spPr>
        <a:xfrm>
          <a:off x="639876" y="2760646"/>
          <a:ext cx="5119010" cy="920215"/>
        </a:xfrm>
        <a:prstGeom prst="trapezoid">
          <a:avLst>
            <a:gd name="adj" fmla="val 69535"/>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err="1" smtClean="0">
              <a:solidFill>
                <a:srgbClr val="0C2D69"/>
              </a:solidFill>
            </a:rPr>
            <a:t>Recommandations</a:t>
          </a:r>
          <a:r>
            <a:rPr lang="en-US" sz="1600" b="1" kern="1200" dirty="0" smtClean="0">
              <a:solidFill>
                <a:srgbClr val="0C2D69"/>
              </a:solidFill>
            </a:rPr>
            <a:t> de </a:t>
          </a:r>
          <a:r>
            <a:rPr lang="en-US" sz="1600" b="1" kern="1200" dirty="0" err="1" smtClean="0">
              <a:solidFill>
                <a:srgbClr val="0C2D69"/>
              </a:solidFill>
            </a:rPr>
            <a:t>prévention</a:t>
          </a:r>
          <a:endParaRPr lang="en-US" sz="1600" b="1" kern="1200" dirty="0">
            <a:solidFill>
              <a:srgbClr val="0C2D69"/>
            </a:solidFill>
          </a:endParaRPr>
        </a:p>
      </dsp:txBody>
      <dsp:txXfrm>
        <a:off x="1535703" y="2760646"/>
        <a:ext cx="3327356" cy="920215"/>
      </dsp:txXfrm>
    </dsp:sp>
    <dsp:sp modelId="{84A57436-CD34-4A6D-BD9C-51F388209507}">
      <dsp:nvSpPr>
        <dsp:cNvPr id="0" name=""/>
        <dsp:cNvSpPr/>
      </dsp:nvSpPr>
      <dsp:spPr>
        <a:xfrm>
          <a:off x="0" y="3680861"/>
          <a:ext cx="6398763" cy="920215"/>
        </a:xfrm>
        <a:prstGeom prst="trapezoid">
          <a:avLst>
            <a:gd name="adj" fmla="val 69535"/>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err="1" smtClean="0">
              <a:solidFill>
                <a:srgbClr val="0C2D69"/>
              </a:solidFill>
            </a:rPr>
            <a:t>Règles</a:t>
          </a:r>
          <a:r>
            <a:rPr lang="en-US" sz="1600" b="1" kern="1200" dirty="0" smtClean="0">
              <a:solidFill>
                <a:srgbClr val="0C2D69"/>
              </a:solidFill>
            </a:rPr>
            <a:t> </a:t>
          </a:r>
          <a:r>
            <a:rPr lang="en-US" sz="1600" b="1" kern="1200" dirty="0" err="1" smtClean="0">
              <a:solidFill>
                <a:srgbClr val="0C2D69"/>
              </a:solidFill>
            </a:rPr>
            <a:t>généralement</a:t>
          </a:r>
          <a:r>
            <a:rPr lang="en-US" sz="1600" b="1" kern="1200" dirty="0" smtClean="0">
              <a:solidFill>
                <a:srgbClr val="0C2D69"/>
              </a:solidFill>
            </a:rPr>
            <a:t> </a:t>
          </a:r>
          <a:r>
            <a:rPr lang="en-US" sz="1600" b="1" kern="1200" dirty="0" err="1" smtClean="0">
              <a:solidFill>
                <a:srgbClr val="0C2D69"/>
              </a:solidFill>
            </a:rPr>
            <a:t>reconnues</a:t>
          </a:r>
          <a:r>
            <a:rPr lang="en-US" sz="1600" b="1" kern="1200" dirty="0" smtClean="0">
              <a:solidFill>
                <a:srgbClr val="0C2D69"/>
              </a:solidFill>
            </a:rPr>
            <a:t> de la technique, de </a:t>
          </a:r>
          <a:r>
            <a:rPr lang="en-US" sz="1600" b="1" kern="1200" dirty="0" err="1" smtClean="0">
              <a:solidFill>
                <a:srgbClr val="0C2D69"/>
              </a:solidFill>
            </a:rPr>
            <a:t>l’hygiene</a:t>
          </a:r>
          <a:r>
            <a:rPr lang="en-US" sz="1600" b="1" kern="1200" dirty="0" smtClean="0">
              <a:solidFill>
                <a:srgbClr val="0C2D69"/>
              </a:solidFill>
            </a:rPr>
            <a:t> et de la </a:t>
          </a:r>
          <a:r>
            <a:rPr lang="en-US" sz="1600" b="1" kern="1200" dirty="0" err="1" smtClean="0">
              <a:solidFill>
                <a:srgbClr val="0C2D69"/>
              </a:solidFill>
            </a:rPr>
            <a:t>médecine</a:t>
          </a:r>
          <a:r>
            <a:rPr lang="en-US" sz="1600" b="1" kern="1200" dirty="0" smtClean="0">
              <a:solidFill>
                <a:srgbClr val="0C2D69"/>
              </a:solidFill>
            </a:rPr>
            <a:t> du travail; </a:t>
          </a:r>
          <a:r>
            <a:rPr lang="en-US" sz="1600" b="1" kern="1200" dirty="0" err="1" smtClean="0">
              <a:solidFill>
                <a:srgbClr val="0C2D69"/>
              </a:solidFill>
            </a:rPr>
            <a:t>connaissances</a:t>
          </a:r>
          <a:r>
            <a:rPr lang="en-US" sz="1600" b="1" kern="1200" dirty="0" smtClean="0">
              <a:solidFill>
                <a:srgbClr val="0C2D69"/>
              </a:solidFill>
            </a:rPr>
            <a:t> </a:t>
          </a:r>
          <a:r>
            <a:rPr lang="en-US" sz="1600" b="1" kern="1200" dirty="0" err="1" smtClean="0">
              <a:solidFill>
                <a:srgbClr val="0C2D69"/>
              </a:solidFill>
            </a:rPr>
            <a:t>acquises</a:t>
          </a:r>
          <a:r>
            <a:rPr lang="en-US" sz="1600" b="1" kern="1200" dirty="0" smtClean="0">
              <a:solidFill>
                <a:srgbClr val="0C2D69"/>
              </a:solidFill>
            </a:rPr>
            <a:t> par </a:t>
          </a:r>
          <a:r>
            <a:rPr lang="en-US" sz="1600" b="1" kern="1200" dirty="0" err="1" smtClean="0">
              <a:solidFill>
                <a:srgbClr val="0C2D69"/>
              </a:solidFill>
            </a:rPr>
            <a:t>l’ergonomie</a:t>
          </a:r>
          <a:endParaRPr lang="en-US" sz="1600" b="1" kern="1200" dirty="0">
            <a:solidFill>
              <a:srgbClr val="0C2D69"/>
            </a:solidFill>
          </a:endParaRPr>
        </a:p>
      </dsp:txBody>
      <dsp:txXfrm>
        <a:off x="1119783" y="3680861"/>
        <a:ext cx="4159195" cy="9202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3DAB1-17DB-437C-9426-83913FDB6FFE}">
      <dsp:nvSpPr>
        <dsp:cNvPr id="0" name=""/>
        <dsp:cNvSpPr/>
      </dsp:nvSpPr>
      <dsp:spPr>
        <a:xfrm>
          <a:off x="2451" y="0"/>
          <a:ext cx="2569852" cy="435133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b="1" kern="1200" dirty="0" smtClean="0"/>
            <a:t>Inscription</a:t>
          </a:r>
        </a:p>
        <a:p>
          <a:pPr lvl="0" algn="ctr" defTabSz="577850">
            <a:lnSpc>
              <a:spcPct val="90000"/>
            </a:lnSpc>
            <a:spcBef>
              <a:spcPct val="0"/>
            </a:spcBef>
            <a:spcAft>
              <a:spcPct val="35000"/>
            </a:spcAft>
          </a:pPr>
          <a:r>
            <a:rPr lang="en-US" sz="1300" kern="1200" dirty="0" err="1" smtClean="0"/>
            <a:t>Formulaire</a:t>
          </a:r>
          <a:r>
            <a:rPr lang="en-US" sz="1300" kern="1200" dirty="0" smtClean="0"/>
            <a:t> </a:t>
          </a:r>
          <a:r>
            <a:rPr lang="en-US" sz="1300" kern="1200" dirty="0" err="1" smtClean="0"/>
            <a:t>en</a:t>
          </a:r>
          <a:r>
            <a:rPr lang="en-US" sz="1300" kern="1200" dirty="0" smtClean="0"/>
            <a:t> </a:t>
          </a:r>
          <a:r>
            <a:rPr lang="en-US" sz="1300" kern="1200" dirty="0" err="1" smtClean="0"/>
            <a:t>ligne</a:t>
          </a:r>
          <a:r>
            <a:rPr lang="en-US" sz="1300" kern="1200" dirty="0" smtClean="0"/>
            <a:t> sur www.visionzero.lu</a:t>
          </a:r>
        </a:p>
        <a:p>
          <a:pPr lvl="0" algn="ctr" defTabSz="577850">
            <a:lnSpc>
              <a:spcPct val="90000"/>
            </a:lnSpc>
            <a:spcBef>
              <a:spcPct val="0"/>
            </a:spcBef>
            <a:spcAft>
              <a:spcPct val="35000"/>
            </a:spcAft>
          </a:pPr>
          <a:r>
            <a:rPr lang="en-US" sz="1300" kern="1200" dirty="0" smtClean="0"/>
            <a:t>Confirmation </a:t>
          </a:r>
          <a:r>
            <a:rPr lang="en-US" sz="1300" kern="1200" dirty="0" err="1" smtClean="0"/>
            <a:t>d’inscription</a:t>
          </a:r>
          <a:r>
            <a:rPr lang="en-US" sz="1300" kern="1200" dirty="0" smtClean="0"/>
            <a:t> par e-mail</a:t>
          </a:r>
          <a:endParaRPr lang="en-US" sz="1300" kern="1200" dirty="0"/>
        </a:p>
      </dsp:txBody>
      <dsp:txXfrm>
        <a:off x="2451" y="1740535"/>
        <a:ext cx="2569852" cy="1740535"/>
      </dsp:txXfrm>
    </dsp:sp>
    <dsp:sp modelId="{CAD5BBDD-0D54-4F9D-897E-2D9C2B39F730}">
      <dsp:nvSpPr>
        <dsp:cNvPr id="0" name=""/>
        <dsp:cNvSpPr/>
      </dsp:nvSpPr>
      <dsp:spPr>
        <a:xfrm>
          <a:off x="562880" y="261080"/>
          <a:ext cx="1448995" cy="14489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1CD00D-BBBB-4FA8-94D0-DA33039E71CA}">
      <dsp:nvSpPr>
        <dsp:cNvPr id="0" name=""/>
        <dsp:cNvSpPr/>
      </dsp:nvSpPr>
      <dsp:spPr>
        <a:xfrm>
          <a:off x="2649399" y="0"/>
          <a:ext cx="2569852" cy="435133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b="1" kern="1200" dirty="0" err="1" smtClean="0"/>
            <a:t>Liste</a:t>
          </a:r>
          <a:r>
            <a:rPr lang="en-US" sz="1300" b="1" kern="1200" dirty="0" smtClean="0"/>
            <a:t> des </a:t>
          </a:r>
          <a:r>
            <a:rPr lang="en-US" sz="1300" b="1" kern="1200" dirty="0" err="1" smtClean="0"/>
            <a:t>adhérents</a:t>
          </a:r>
          <a:endParaRPr lang="en-US" sz="1300" b="1" kern="1200" dirty="0" smtClean="0"/>
        </a:p>
        <a:p>
          <a:pPr lvl="0" algn="ctr" defTabSz="577850">
            <a:lnSpc>
              <a:spcPct val="90000"/>
            </a:lnSpc>
            <a:spcBef>
              <a:spcPct val="0"/>
            </a:spcBef>
            <a:spcAft>
              <a:spcPct val="35000"/>
            </a:spcAft>
          </a:pPr>
          <a:r>
            <a:rPr lang="en-US" sz="1300" kern="1200" dirty="0" smtClean="0"/>
            <a:t>Publication de </a:t>
          </a:r>
          <a:r>
            <a:rPr lang="en-US" sz="1300" kern="1200" dirty="0" err="1" smtClean="0"/>
            <a:t>l’entreprise</a:t>
          </a:r>
          <a:r>
            <a:rPr lang="en-US" sz="1300" kern="1200" dirty="0" smtClean="0"/>
            <a:t> sur la </a:t>
          </a:r>
          <a:r>
            <a:rPr lang="en-US" sz="1300" kern="1200" dirty="0" err="1" smtClean="0"/>
            <a:t>liste</a:t>
          </a:r>
          <a:r>
            <a:rPr lang="en-US" sz="1300" kern="1200" dirty="0" smtClean="0"/>
            <a:t> des </a:t>
          </a:r>
          <a:r>
            <a:rPr lang="en-US" sz="1300" kern="1200" dirty="0" err="1" smtClean="0"/>
            <a:t>adhérents</a:t>
          </a:r>
          <a:endParaRPr lang="en-US" sz="1300" kern="1200" dirty="0" smtClean="0"/>
        </a:p>
        <a:p>
          <a:pPr lvl="0" algn="ctr" defTabSz="577850">
            <a:lnSpc>
              <a:spcPct val="90000"/>
            </a:lnSpc>
            <a:spcBef>
              <a:spcPct val="0"/>
            </a:spcBef>
            <a:spcAft>
              <a:spcPct val="35000"/>
            </a:spcAft>
          </a:pPr>
          <a:r>
            <a:rPr lang="en-US" sz="1300" kern="1200" dirty="0" err="1" smtClean="0"/>
            <a:t>Actuellement</a:t>
          </a:r>
          <a:r>
            <a:rPr lang="en-US" sz="1300" kern="1200" dirty="0" smtClean="0"/>
            <a:t> 250 </a:t>
          </a:r>
          <a:r>
            <a:rPr lang="en-US" sz="1300" kern="1200" dirty="0" err="1" smtClean="0"/>
            <a:t>entreprises</a:t>
          </a:r>
          <a:r>
            <a:rPr lang="en-US" sz="1300" kern="1200" dirty="0" smtClean="0"/>
            <a:t> </a:t>
          </a:r>
          <a:endParaRPr lang="en-US" sz="1300" kern="1200" dirty="0"/>
        </a:p>
      </dsp:txBody>
      <dsp:txXfrm>
        <a:off x="2649399" y="1740535"/>
        <a:ext cx="2569852" cy="1740535"/>
      </dsp:txXfrm>
    </dsp:sp>
    <dsp:sp modelId="{9C34F0A7-7EEA-46A8-B191-929BC5B9B337}">
      <dsp:nvSpPr>
        <dsp:cNvPr id="0" name=""/>
        <dsp:cNvSpPr/>
      </dsp:nvSpPr>
      <dsp:spPr>
        <a:xfrm>
          <a:off x="3209828" y="261080"/>
          <a:ext cx="1448995" cy="144899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EAA9F1-88A6-428A-B707-8C95D0C8961E}">
      <dsp:nvSpPr>
        <dsp:cNvPr id="0" name=""/>
        <dsp:cNvSpPr/>
      </dsp:nvSpPr>
      <dsp:spPr>
        <a:xfrm>
          <a:off x="5296347" y="0"/>
          <a:ext cx="2569852" cy="435133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b="1" kern="1200" dirty="0" err="1" smtClean="0"/>
            <a:t>Accès</a:t>
          </a:r>
          <a:r>
            <a:rPr lang="en-US" sz="1300" b="1" kern="1200" dirty="0" smtClean="0"/>
            <a:t> </a:t>
          </a:r>
          <a:r>
            <a:rPr lang="en-US" sz="1300" b="1" kern="1200" dirty="0" err="1" smtClean="0"/>
            <a:t>Espace</a:t>
          </a:r>
          <a:r>
            <a:rPr lang="en-US" sz="1300" b="1" kern="1200" dirty="0" smtClean="0"/>
            <a:t> </a:t>
          </a:r>
          <a:r>
            <a:rPr lang="en-US" sz="1300" b="1" kern="1200" dirty="0" err="1" smtClean="0"/>
            <a:t>entreprise</a:t>
          </a:r>
          <a:endParaRPr lang="en-US" sz="1300" b="1" kern="1200" dirty="0" smtClean="0"/>
        </a:p>
        <a:p>
          <a:pPr lvl="0" algn="ctr" defTabSz="577850">
            <a:lnSpc>
              <a:spcPct val="90000"/>
            </a:lnSpc>
            <a:spcBef>
              <a:spcPct val="0"/>
            </a:spcBef>
            <a:spcAft>
              <a:spcPct val="35000"/>
            </a:spcAft>
          </a:pPr>
          <a:r>
            <a:rPr lang="en-US" sz="1300" kern="1200" dirty="0" err="1" smtClean="0"/>
            <a:t>Réalisation</a:t>
          </a:r>
          <a:r>
            <a:rPr lang="en-US" sz="1300" kern="1200" dirty="0" smtClean="0"/>
            <a:t> </a:t>
          </a:r>
          <a:r>
            <a:rPr lang="en-US" sz="1300" kern="1200" dirty="0" err="1" smtClean="0"/>
            <a:t>d’affiches</a:t>
          </a:r>
          <a:r>
            <a:rPr lang="en-US" sz="1300" kern="1200" dirty="0" smtClean="0"/>
            <a:t> VISION ZERO </a:t>
          </a:r>
          <a:r>
            <a:rPr lang="en-US" sz="1300" kern="1200" dirty="0" err="1" smtClean="0"/>
            <a:t>personnalisées</a:t>
          </a:r>
          <a:r>
            <a:rPr lang="en-US" sz="1300" kern="1200" dirty="0" smtClean="0"/>
            <a:t>, </a:t>
          </a:r>
          <a:r>
            <a:rPr lang="en-US" sz="1300" kern="1200" dirty="0" err="1" smtClean="0"/>
            <a:t>commande</a:t>
          </a:r>
          <a:r>
            <a:rPr lang="en-US" sz="1300" kern="1200" dirty="0" smtClean="0"/>
            <a:t> de gadgets </a:t>
          </a:r>
          <a:r>
            <a:rPr lang="en-US" sz="1300" kern="1200" dirty="0" err="1" smtClean="0"/>
            <a:t>personnalisés</a:t>
          </a:r>
          <a:r>
            <a:rPr lang="en-US" sz="1300" kern="1200" dirty="0" smtClean="0"/>
            <a:t>, </a:t>
          </a:r>
          <a:r>
            <a:rPr lang="en-US" sz="1300" kern="1200" dirty="0" err="1" smtClean="0"/>
            <a:t>gestion</a:t>
          </a:r>
          <a:r>
            <a:rPr lang="en-US" sz="1300" kern="1200" dirty="0" smtClean="0"/>
            <a:t> des </a:t>
          </a:r>
          <a:r>
            <a:rPr lang="en-US" sz="1300" kern="1200" dirty="0" err="1" smtClean="0"/>
            <a:t>données</a:t>
          </a:r>
          <a:r>
            <a:rPr lang="en-US" sz="1300" kern="1200" dirty="0" smtClean="0"/>
            <a:t> de </a:t>
          </a:r>
          <a:r>
            <a:rPr lang="en-US" sz="1300" kern="1200" dirty="0" err="1" smtClean="0"/>
            <a:t>l’entreprise</a:t>
          </a:r>
          <a:r>
            <a:rPr lang="en-US" sz="1300" kern="1200" dirty="0" smtClean="0"/>
            <a:t>, </a:t>
          </a:r>
          <a:r>
            <a:rPr lang="en-US" sz="1300" kern="1200" dirty="0" err="1" smtClean="0"/>
            <a:t>téléchargement</a:t>
          </a:r>
          <a:r>
            <a:rPr lang="en-US" sz="1300" kern="1200" dirty="0" smtClean="0"/>
            <a:t> du plan </a:t>
          </a:r>
          <a:r>
            <a:rPr lang="en-US" sz="1300" kern="1200" dirty="0" err="1" smtClean="0"/>
            <a:t>d’action</a:t>
          </a:r>
          <a:endParaRPr lang="en-US" sz="1300" kern="1200" dirty="0" smtClean="0"/>
        </a:p>
        <a:p>
          <a:pPr lvl="0" algn="ctr" defTabSz="577850">
            <a:lnSpc>
              <a:spcPct val="90000"/>
            </a:lnSpc>
            <a:spcBef>
              <a:spcPct val="0"/>
            </a:spcBef>
            <a:spcAft>
              <a:spcPct val="35000"/>
            </a:spcAft>
          </a:pPr>
          <a:r>
            <a:rPr lang="en-US" sz="1300" kern="1200" dirty="0" smtClean="0"/>
            <a:t> </a:t>
          </a:r>
          <a:endParaRPr lang="en-US" sz="1300" kern="1200" dirty="0"/>
        </a:p>
      </dsp:txBody>
      <dsp:txXfrm>
        <a:off x="5296347" y="1740535"/>
        <a:ext cx="2569852" cy="1740535"/>
      </dsp:txXfrm>
    </dsp:sp>
    <dsp:sp modelId="{9DD42E2A-5932-4C13-99B0-36FBE81FA010}">
      <dsp:nvSpPr>
        <dsp:cNvPr id="0" name=""/>
        <dsp:cNvSpPr/>
      </dsp:nvSpPr>
      <dsp:spPr>
        <a:xfrm>
          <a:off x="5856776" y="261080"/>
          <a:ext cx="1448995" cy="144899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A31103-3F8E-47E5-BBBF-0E0D8229BD8F}">
      <dsp:nvSpPr>
        <dsp:cNvPr id="0" name=""/>
        <dsp:cNvSpPr/>
      </dsp:nvSpPr>
      <dsp:spPr>
        <a:xfrm>
          <a:off x="7943295" y="0"/>
          <a:ext cx="2569852" cy="435133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b="1" kern="1200" dirty="0" smtClean="0"/>
            <a:t>Plan </a:t>
          </a:r>
          <a:r>
            <a:rPr lang="en-US" sz="1300" b="1" kern="1200" dirty="0" err="1" smtClean="0"/>
            <a:t>d’action</a:t>
          </a:r>
          <a:r>
            <a:rPr lang="en-US" sz="1300" b="1" kern="1200" dirty="0" smtClean="0"/>
            <a:t> </a:t>
          </a:r>
        </a:p>
        <a:p>
          <a:pPr lvl="0" algn="ctr" defTabSz="577850">
            <a:lnSpc>
              <a:spcPct val="90000"/>
            </a:lnSpc>
            <a:spcBef>
              <a:spcPct val="0"/>
            </a:spcBef>
            <a:spcAft>
              <a:spcPct val="35000"/>
            </a:spcAft>
          </a:pPr>
          <a:r>
            <a:rPr lang="en-US" sz="1300" kern="1200" dirty="0" err="1" smtClean="0"/>
            <a:t>Déposer</a:t>
          </a:r>
          <a:r>
            <a:rPr lang="en-US" sz="1300" kern="1200" dirty="0" smtClean="0"/>
            <a:t> un plan </a:t>
          </a:r>
          <a:r>
            <a:rPr lang="en-US" sz="1300" kern="1200" dirty="0" err="1" smtClean="0"/>
            <a:t>d’action</a:t>
          </a:r>
          <a:r>
            <a:rPr lang="en-US" sz="1300" kern="1200" dirty="0" smtClean="0"/>
            <a:t> </a:t>
          </a:r>
          <a:r>
            <a:rPr lang="en-US" sz="1300" kern="1200" dirty="0" err="1" smtClean="0"/>
            <a:t>Téléchargement</a:t>
          </a:r>
          <a:r>
            <a:rPr lang="en-US" sz="1300" kern="1200" dirty="0" smtClean="0"/>
            <a:t> et </a:t>
          </a:r>
          <a:r>
            <a:rPr lang="en-US" sz="1300" kern="1200" dirty="0" err="1" smtClean="0"/>
            <a:t>gestion</a:t>
          </a:r>
          <a:r>
            <a:rPr lang="en-US" sz="1300" kern="1200" dirty="0" smtClean="0"/>
            <a:t> du plan </a:t>
          </a:r>
          <a:r>
            <a:rPr lang="en-US" sz="1300" kern="1200" dirty="0" err="1" smtClean="0"/>
            <a:t>d’action</a:t>
          </a:r>
          <a:r>
            <a:rPr lang="en-US" sz="1300" kern="1200" dirty="0" smtClean="0"/>
            <a:t> </a:t>
          </a:r>
          <a:r>
            <a:rPr lang="en-US" sz="1300" kern="1200" dirty="0" err="1" smtClean="0"/>
            <a:t>dans</a:t>
          </a:r>
          <a:r>
            <a:rPr lang="en-US" sz="1300" kern="1200" dirty="0" smtClean="0"/>
            <a:t> </a:t>
          </a:r>
          <a:r>
            <a:rPr lang="en-US" sz="1300" kern="1200" dirty="0" err="1" smtClean="0"/>
            <a:t>l’espace</a:t>
          </a:r>
          <a:r>
            <a:rPr lang="en-US" sz="1300" kern="1200" dirty="0" smtClean="0"/>
            <a:t> </a:t>
          </a:r>
          <a:r>
            <a:rPr lang="en-US" sz="1300" kern="1200" dirty="0" err="1" smtClean="0"/>
            <a:t>entreprise</a:t>
          </a:r>
          <a:endParaRPr lang="en-US" sz="1300" kern="1200" dirty="0"/>
        </a:p>
      </dsp:txBody>
      <dsp:txXfrm>
        <a:off x="7943295" y="1740535"/>
        <a:ext cx="2569852" cy="1740535"/>
      </dsp:txXfrm>
    </dsp:sp>
    <dsp:sp modelId="{7289CA40-77F6-4804-B927-C0557EF9CE0B}">
      <dsp:nvSpPr>
        <dsp:cNvPr id="0" name=""/>
        <dsp:cNvSpPr/>
      </dsp:nvSpPr>
      <dsp:spPr>
        <a:xfrm>
          <a:off x="8503724" y="261080"/>
          <a:ext cx="1448995" cy="1448995"/>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03CAE8-E4C0-44C8-8256-7F266CD06D0B}">
      <dsp:nvSpPr>
        <dsp:cNvPr id="0" name=""/>
        <dsp:cNvSpPr/>
      </dsp:nvSpPr>
      <dsp:spPr>
        <a:xfrm>
          <a:off x="420623" y="3481070"/>
          <a:ext cx="9674352" cy="652700"/>
        </a:xfrm>
        <a:prstGeom prst="leftRightArrow">
          <a:avLst/>
        </a:prstGeom>
        <a:solidFill>
          <a:schemeClr val="accent3">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drawing1.xml><?xml version="1.0" encoding="utf-8"?>
<c:userShapes xmlns:c="http://schemas.openxmlformats.org/drawingml/2006/chart">
  <cdr:relSizeAnchor xmlns:cdr="http://schemas.openxmlformats.org/drawingml/2006/chartDrawing">
    <cdr:from>
      <cdr:x>0.38162</cdr:x>
      <cdr:y>0.31515</cdr:y>
    </cdr:from>
    <cdr:to>
      <cdr:x>0.57372</cdr:x>
      <cdr:y>0.54671</cdr:y>
    </cdr:to>
    <cdr:sp macro="" textlink="">
      <cdr:nvSpPr>
        <cdr:cNvPr id="7" name="TextBox 1"/>
        <cdr:cNvSpPr txBox="1"/>
      </cdr:nvSpPr>
      <cdr:spPr>
        <a:xfrm xmlns:a="http://schemas.openxmlformats.org/drawingml/2006/main">
          <a:off x="4271835" y="1773393"/>
          <a:ext cx="2150342" cy="130300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fr-LU" sz="3200" b="1" dirty="0" smtClean="0">
              <a:solidFill>
                <a:srgbClr val="434342"/>
              </a:solidFill>
            </a:rPr>
            <a:t>78.337</a:t>
          </a:r>
          <a:r>
            <a:rPr lang="fr-LU" sz="3200" dirty="0" smtClean="0">
              <a:solidFill>
                <a:srgbClr val="434342"/>
              </a:solidFill>
            </a:rPr>
            <a:t> </a:t>
          </a:r>
          <a:br>
            <a:rPr lang="fr-LU" sz="3200" dirty="0" smtClean="0">
              <a:solidFill>
                <a:srgbClr val="434342"/>
              </a:solidFill>
            </a:rPr>
          </a:br>
          <a:r>
            <a:rPr lang="fr-LU" sz="3200" b="1" dirty="0">
              <a:solidFill>
                <a:srgbClr val="434342"/>
              </a:solidFill>
            </a:rPr>
            <a:t>c</a:t>
          </a:r>
          <a:r>
            <a:rPr lang="fr-LU" sz="3200" b="1" dirty="0" smtClean="0">
              <a:solidFill>
                <a:srgbClr val="434342"/>
              </a:solidFill>
            </a:rPr>
            <a:t>otisants</a:t>
          </a:r>
          <a:endParaRPr lang="fr-LU" sz="3200" b="1" dirty="0">
            <a:solidFill>
              <a:srgbClr val="434342"/>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LU"/>
          </a:p>
        </p:txBody>
      </p:sp>
      <p:sp>
        <p:nvSpPr>
          <p:cNvPr id="3" name="Date Placeholder 2"/>
          <p:cNvSpPr>
            <a:spLocks noGrp="1"/>
          </p:cNvSpPr>
          <p:nvPr>
            <p:ph type="dt" sz="quarter" idx="1"/>
          </p:nvPr>
        </p:nvSpPr>
        <p:spPr>
          <a:xfrm>
            <a:off x="3850444" y="0"/>
            <a:ext cx="2945659" cy="498056"/>
          </a:xfrm>
          <a:prstGeom prst="rect">
            <a:avLst/>
          </a:prstGeom>
        </p:spPr>
        <p:txBody>
          <a:bodyPr vert="horz" lIns="91440" tIns="45720" rIns="91440" bIns="45720" rtlCol="0"/>
          <a:lstStyle>
            <a:lvl1pPr algn="r">
              <a:defRPr sz="1200"/>
            </a:lvl1pPr>
          </a:lstStyle>
          <a:p>
            <a:fld id="{7669ECC0-B256-4D70-9C74-916C5FB2D170}" type="datetimeFigureOut">
              <a:rPr lang="fr-LU" smtClean="0"/>
              <a:t>07.03.2024</a:t>
            </a:fld>
            <a:endParaRPr lang="fr-LU"/>
          </a:p>
        </p:txBody>
      </p:sp>
      <p:sp>
        <p:nvSpPr>
          <p:cNvPr id="4" name="Footer Placeholder 3"/>
          <p:cNvSpPr>
            <a:spLocks noGrp="1"/>
          </p:cNvSpPr>
          <p:nvPr>
            <p:ph type="ftr" sz="quarter" idx="2"/>
          </p:nvPr>
        </p:nvSpPr>
        <p:spPr>
          <a:xfrm>
            <a:off x="0" y="9428587"/>
            <a:ext cx="2945659" cy="498055"/>
          </a:xfrm>
          <a:prstGeom prst="rect">
            <a:avLst/>
          </a:prstGeom>
        </p:spPr>
        <p:txBody>
          <a:bodyPr vert="horz" lIns="91440" tIns="45720" rIns="91440" bIns="45720" rtlCol="0" anchor="b"/>
          <a:lstStyle>
            <a:lvl1pPr algn="l">
              <a:defRPr sz="1200"/>
            </a:lvl1pPr>
          </a:lstStyle>
          <a:p>
            <a:endParaRPr lang="fr-LU"/>
          </a:p>
        </p:txBody>
      </p:sp>
      <p:sp>
        <p:nvSpPr>
          <p:cNvPr id="5" name="Slide Number Placeholder 4"/>
          <p:cNvSpPr>
            <a:spLocks noGrp="1"/>
          </p:cNvSpPr>
          <p:nvPr>
            <p:ph type="sldNum" sz="quarter" idx="3"/>
          </p:nvPr>
        </p:nvSpPr>
        <p:spPr>
          <a:xfrm>
            <a:off x="3850444" y="9428587"/>
            <a:ext cx="2945659" cy="498055"/>
          </a:xfrm>
          <a:prstGeom prst="rect">
            <a:avLst/>
          </a:prstGeom>
        </p:spPr>
        <p:txBody>
          <a:bodyPr vert="horz" lIns="91440" tIns="45720" rIns="91440" bIns="45720" rtlCol="0" anchor="b"/>
          <a:lstStyle>
            <a:lvl1pPr algn="r">
              <a:defRPr sz="1200"/>
            </a:lvl1pPr>
          </a:lstStyle>
          <a:p>
            <a:fld id="{17D72FE5-2F54-4239-A90E-AF0131E36440}" type="slidenum">
              <a:rPr lang="fr-LU" smtClean="0"/>
              <a:t>‹#›</a:t>
            </a:fld>
            <a:endParaRPr lang="fr-LU"/>
          </a:p>
        </p:txBody>
      </p:sp>
    </p:spTree>
    <p:extLst>
      <p:ext uri="{BB962C8B-B14F-4D97-AF65-F5344CB8AC3E}">
        <p14:creationId xmlns:p14="http://schemas.microsoft.com/office/powerpoint/2010/main" val="2633740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LU"/>
          </a:p>
        </p:txBody>
      </p:sp>
      <p:sp>
        <p:nvSpPr>
          <p:cNvPr id="3" name="Date Placeholder 2"/>
          <p:cNvSpPr>
            <a:spLocks noGrp="1"/>
          </p:cNvSpPr>
          <p:nvPr>
            <p:ph type="dt" idx="1"/>
          </p:nvPr>
        </p:nvSpPr>
        <p:spPr>
          <a:xfrm>
            <a:off x="3850444" y="0"/>
            <a:ext cx="2945659" cy="498056"/>
          </a:xfrm>
          <a:prstGeom prst="rect">
            <a:avLst/>
          </a:prstGeom>
        </p:spPr>
        <p:txBody>
          <a:bodyPr vert="horz" lIns="91440" tIns="45720" rIns="91440" bIns="45720" rtlCol="0"/>
          <a:lstStyle>
            <a:lvl1pPr algn="r">
              <a:defRPr sz="1200"/>
            </a:lvl1pPr>
          </a:lstStyle>
          <a:p>
            <a:fld id="{67F08B00-CCDF-402C-BFEE-47D25569DB30}" type="datetimeFigureOut">
              <a:rPr lang="fr-LU" smtClean="0"/>
              <a:t>07.03.2024</a:t>
            </a:fld>
            <a:endParaRPr lang="fr-LU"/>
          </a:p>
        </p:txBody>
      </p:sp>
      <p:sp>
        <p:nvSpPr>
          <p:cNvPr id="4" name="Slide Image Placehold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40" tIns="45720" rIns="91440" bIns="45720" rtlCol="0" anchor="ctr"/>
          <a:lstStyle/>
          <a:p>
            <a:endParaRPr lang="fr-L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LU"/>
          </a:p>
        </p:txBody>
      </p:sp>
      <p:sp>
        <p:nvSpPr>
          <p:cNvPr id="6" name="Footer Placeholder 5"/>
          <p:cNvSpPr>
            <a:spLocks noGrp="1"/>
          </p:cNvSpPr>
          <p:nvPr>
            <p:ph type="ftr" sz="quarter" idx="4"/>
          </p:nvPr>
        </p:nvSpPr>
        <p:spPr>
          <a:xfrm>
            <a:off x="0" y="9428587"/>
            <a:ext cx="2945659" cy="498055"/>
          </a:xfrm>
          <a:prstGeom prst="rect">
            <a:avLst/>
          </a:prstGeom>
        </p:spPr>
        <p:txBody>
          <a:bodyPr vert="horz" lIns="91440" tIns="45720" rIns="91440" bIns="45720" rtlCol="0" anchor="b"/>
          <a:lstStyle>
            <a:lvl1pPr algn="l">
              <a:defRPr sz="1200"/>
            </a:lvl1pPr>
          </a:lstStyle>
          <a:p>
            <a:endParaRPr lang="fr-LU"/>
          </a:p>
        </p:txBody>
      </p:sp>
      <p:sp>
        <p:nvSpPr>
          <p:cNvPr id="7" name="Slide Number Placeholder 6"/>
          <p:cNvSpPr>
            <a:spLocks noGrp="1"/>
          </p:cNvSpPr>
          <p:nvPr>
            <p:ph type="sldNum" sz="quarter" idx="5"/>
          </p:nvPr>
        </p:nvSpPr>
        <p:spPr>
          <a:xfrm>
            <a:off x="3850444" y="9428587"/>
            <a:ext cx="2945659" cy="498055"/>
          </a:xfrm>
          <a:prstGeom prst="rect">
            <a:avLst/>
          </a:prstGeom>
        </p:spPr>
        <p:txBody>
          <a:bodyPr vert="horz" lIns="91440" tIns="45720" rIns="91440" bIns="45720" rtlCol="0" anchor="b"/>
          <a:lstStyle>
            <a:lvl1pPr algn="r">
              <a:defRPr sz="1200"/>
            </a:lvl1pPr>
          </a:lstStyle>
          <a:p>
            <a:fld id="{5BB11E31-BD52-49E1-B3F1-D0CD881DCBD1}" type="slidenum">
              <a:rPr lang="fr-LU" smtClean="0"/>
              <a:t>‹#›</a:t>
            </a:fld>
            <a:endParaRPr lang="fr-LU"/>
          </a:p>
        </p:txBody>
      </p:sp>
    </p:spTree>
    <p:extLst>
      <p:ext uri="{BB962C8B-B14F-4D97-AF65-F5344CB8AC3E}">
        <p14:creationId xmlns:p14="http://schemas.microsoft.com/office/powerpoint/2010/main" val="3535931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endParaRPr lang="fr-LU" dirty="0" smtClean="0"/>
          </a:p>
          <a:p>
            <a:pPr algn="just">
              <a:spcAft>
                <a:spcPts val="600"/>
              </a:spcAft>
            </a:pPr>
            <a:endParaRPr lang="fr-LU" b="0" baseline="0" dirty="0" smtClean="0"/>
          </a:p>
          <a:p>
            <a:pPr algn="just">
              <a:spcAft>
                <a:spcPts val="600"/>
              </a:spcAft>
            </a:pPr>
            <a:endParaRPr lang="fr-LU" b="0" baseline="0" dirty="0" smtClean="0"/>
          </a:p>
          <a:p>
            <a:pPr algn="just">
              <a:spcAft>
                <a:spcPts val="600"/>
              </a:spcAft>
            </a:pPr>
            <a:endParaRPr lang="fr-LU" b="0" dirty="0" smtClean="0"/>
          </a:p>
          <a:p>
            <a:pPr algn="just">
              <a:spcAft>
                <a:spcPts val="600"/>
              </a:spcAft>
            </a:pPr>
            <a:endParaRPr lang="fr-LU" sz="1100" dirty="0" smtClean="0"/>
          </a:p>
          <a:p>
            <a:endParaRPr lang="fr-LU" dirty="0"/>
          </a:p>
        </p:txBody>
      </p:sp>
      <p:sp>
        <p:nvSpPr>
          <p:cNvPr id="4" name="Slide Number Placeholder 3"/>
          <p:cNvSpPr>
            <a:spLocks noGrp="1"/>
          </p:cNvSpPr>
          <p:nvPr>
            <p:ph type="sldNum" sz="quarter" idx="10"/>
          </p:nvPr>
        </p:nvSpPr>
        <p:spPr/>
        <p:txBody>
          <a:bodyPr/>
          <a:lstStyle/>
          <a:p>
            <a:fld id="{5BB11E31-BD52-49E1-B3F1-D0CD881DCBD1}" type="slidenum">
              <a:rPr lang="fr-LU" smtClean="0"/>
              <a:t>21</a:t>
            </a:fld>
            <a:endParaRPr lang="fr-LU"/>
          </a:p>
        </p:txBody>
      </p:sp>
    </p:spTree>
    <p:extLst>
      <p:ext uri="{BB962C8B-B14F-4D97-AF65-F5344CB8AC3E}">
        <p14:creationId xmlns:p14="http://schemas.microsoft.com/office/powerpoint/2010/main" val="1687894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LU" dirty="0"/>
          </a:p>
        </p:txBody>
      </p:sp>
      <p:sp>
        <p:nvSpPr>
          <p:cNvPr id="4" name="Slide Number Placeholder 3"/>
          <p:cNvSpPr>
            <a:spLocks noGrp="1"/>
          </p:cNvSpPr>
          <p:nvPr>
            <p:ph type="sldNum" sz="quarter" idx="10"/>
          </p:nvPr>
        </p:nvSpPr>
        <p:spPr/>
        <p:txBody>
          <a:bodyPr/>
          <a:lstStyle/>
          <a:p>
            <a:fld id="{5BB11E31-BD52-49E1-B3F1-D0CD881DCBD1}" type="slidenum">
              <a:rPr lang="fr-LU" smtClean="0"/>
              <a:t>22</a:t>
            </a:fld>
            <a:endParaRPr lang="fr-LU"/>
          </a:p>
        </p:txBody>
      </p:sp>
    </p:spTree>
    <p:extLst>
      <p:ext uri="{BB962C8B-B14F-4D97-AF65-F5344CB8AC3E}">
        <p14:creationId xmlns:p14="http://schemas.microsoft.com/office/powerpoint/2010/main" val="2569088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LU" dirty="0"/>
          </a:p>
        </p:txBody>
      </p:sp>
      <p:sp>
        <p:nvSpPr>
          <p:cNvPr id="4" name="Slide Number Placeholder 3"/>
          <p:cNvSpPr>
            <a:spLocks noGrp="1"/>
          </p:cNvSpPr>
          <p:nvPr>
            <p:ph type="sldNum" sz="quarter" idx="10"/>
          </p:nvPr>
        </p:nvSpPr>
        <p:spPr/>
        <p:txBody>
          <a:bodyPr/>
          <a:lstStyle/>
          <a:p>
            <a:fld id="{5BB11E31-BD52-49E1-B3F1-D0CD881DCBD1}" type="slidenum">
              <a:rPr lang="fr-LU" smtClean="0"/>
              <a:t>23</a:t>
            </a:fld>
            <a:endParaRPr lang="fr-LU"/>
          </a:p>
        </p:txBody>
      </p:sp>
    </p:spTree>
    <p:extLst>
      <p:ext uri="{BB962C8B-B14F-4D97-AF65-F5344CB8AC3E}">
        <p14:creationId xmlns:p14="http://schemas.microsoft.com/office/powerpoint/2010/main" val="2194398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200" b="1">
                <a:solidFill>
                  <a:schemeClr val="bg1"/>
                </a:solidFill>
                <a:latin typeface="+mn-lt"/>
                <a:cs typeface="Arial" panose="020B0604020202020204" pitchFamily="34" charset="0"/>
              </a:defRPr>
            </a:lvl1pPr>
          </a:lstStyle>
          <a:p>
            <a:r>
              <a:rPr lang="en-US" dirty="0" smtClean="0"/>
              <a:t>Click to edit Master title style</a:t>
            </a:r>
            <a:endParaRPr lang="fr-LU"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
        <p:nvSpPr>
          <p:cNvPr id="5" name="Footer Placeholder 4"/>
          <p:cNvSpPr>
            <a:spLocks noGrp="1"/>
          </p:cNvSpPr>
          <p:nvPr>
            <p:ph type="ftr" sz="quarter" idx="11"/>
          </p:nvPr>
        </p:nvSpPr>
        <p:spPr/>
        <p:txBody>
          <a:bodyPr/>
          <a:lstStyle>
            <a:lvl1pPr>
              <a:defRPr>
                <a:solidFill>
                  <a:schemeClr val="bg1"/>
                </a:solidFill>
                <a:latin typeface="+mn-lt"/>
                <a:cs typeface="Arial" panose="020B0604020202020204" pitchFamily="34" charset="0"/>
              </a:defRPr>
            </a:lvl1pPr>
          </a:lstStyle>
          <a:p>
            <a:endParaRPr lang="fr-LU" dirty="0"/>
          </a:p>
        </p:txBody>
      </p:sp>
      <p:sp>
        <p:nvSpPr>
          <p:cNvPr id="6" name="Slide Number Placeholder 5"/>
          <p:cNvSpPr>
            <a:spLocks noGrp="1"/>
          </p:cNvSpPr>
          <p:nvPr>
            <p:ph type="sldNum" sz="quarter" idx="12"/>
          </p:nvPr>
        </p:nvSpPr>
        <p:spPr/>
        <p:txBody>
          <a:bodyPr/>
          <a:lstStyle>
            <a:lvl1pPr>
              <a:defRPr>
                <a:solidFill>
                  <a:schemeClr val="bg1"/>
                </a:solidFill>
                <a:latin typeface="+mn-lt"/>
                <a:cs typeface="Arial" panose="020B0604020202020204" pitchFamily="34" charset="0"/>
              </a:defRPr>
            </a:lvl1pPr>
          </a:lstStyle>
          <a:p>
            <a:fld id="{E18F1365-6A11-4D2C-A586-41215F74B123}" type="slidenum">
              <a:rPr lang="fr-LU" smtClean="0"/>
              <a:pPr/>
              <a:t>‹#›</a:t>
            </a:fld>
            <a:endParaRPr lang="fr-LU" dirty="0"/>
          </a:p>
        </p:txBody>
      </p:sp>
    </p:spTree>
    <p:extLst>
      <p:ext uri="{BB962C8B-B14F-4D97-AF65-F5344CB8AC3E}">
        <p14:creationId xmlns:p14="http://schemas.microsoft.com/office/powerpoint/2010/main" val="6388447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smtClean="0"/>
              <a:t>Click to edit Master title style</a:t>
            </a:r>
            <a:endParaRPr lang="fr-LU"/>
          </a:p>
        </p:txBody>
      </p:sp>
      <p:sp>
        <p:nvSpPr>
          <p:cNvPr id="4" name="Footer Placeholder 3"/>
          <p:cNvSpPr>
            <a:spLocks noGrp="1"/>
          </p:cNvSpPr>
          <p:nvPr>
            <p:ph type="ftr" sz="quarter" idx="11"/>
          </p:nvPr>
        </p:nvSpPr>
        <p:spPr/>
        <p:txBody>
          <a:bodyPr/>
          <a:lstStyle>
            <a:lvl1pPr>
              <a:defRPr>
                <a:latin typeface="+mn-lt"/>
              </a:defRPr>
            </a:lvl1pPr>
          </a:lstStyle>
          <a:p>
            <a:endParaRPr lang="fr-LU" dirty="0"/>
          </a:p>
        </p:txBody>
      </p:sp>
      <p:sp>
        <p:nvSpPr>
          <p:cNvPr id="5" name="Slide Number Placeholder 4"/>
          <p:cNvSpPr>
            <a:spLocks noGrp="1"/>
          </p:cNvSpPr>
          <p:nvPr>
            <p:ph type="sldNum" sz="quarter" idx="12"/>
          </p:nvPr>
        </p:nvSpPr>
        <p:spPr/>
        <p:txBody>
          <a:bodyPr/>
          <a:lstStyle>
            <a:lvl1pPr>
              <a:defRPr>
                <a:latin typeface="+mn-lt"/>
              </a:defRPr>
            </a:lvl1pPr>
          </a:lstStyle>
          <a:p>
            <a:fld id="{E18F1365-6A11-4D2C-A586-41215F74B123}" type="slidenum">
              <a:rPr lang="fr-LU" smtClean="0"/>
              <a:pPr/>
              <a:t>‹#›</a:t>
            </a:fld>
            <a:endParaRPr lang="fr-LU" dirty="0"/>
          </a:p>
        </p:txBody>
      </p:sp>
    </p:spTree>
    <p:extLst>
      <p:ext uri="{BB962C8B-B14F-4D97-AF65-F5344CB8AC3E}">
        <p14:creationId xmlns:p14="http://schemas.microsoft.com/office/powerpoint/2010/main" val="71691733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200" b="1">
                <a:solidFill>
                  <a:srgbClr val="0061A1"/>
                </a:solidFill>
                <a:latin typeface="+mn-lt"/>
                <a:cs typeface="Arial" panose="020B0604020202020204" pitchFamily="34" charset="0"/>
              </a:defRPr>
            </a:lvl1pPr>
          </a:lstStyle>
          <a:p>
            <a:r>
              <a:rPr lang="en-US" dirty="0" smtClean="0"/>
              <a:t>Click to edit Master title style</a:t>
            </a:r>
            <a:endParaRPr lang="fr-LU"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434342"/>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
        <p:nvSpPr>
          <p:cNvPr id="5" name="Footer Placeholder 4"/>
          <p:cNvSpPr>
            <a:spLocks noGrp="1"/>
          </p:cNvSpPr>
          <p:nvPr>
            <p:ph type="ftr" sz="quarter" idx="11"/>
          </p:nvPr>
        </p:nvSpPr>
        <p:spPr/>
        <p:txBody>
          <a:bodyPr/>
          <a:lstStyle>
            <a:lvl1pPr>
              <a:defRPr>
                <a:solidFill>
                  <a:srgbClr val="0C2D69"/>
                </a:solidFill>
                <a:latin typeface="+mn-lt"/>
                <a:cs typeface="Arial" panose="020B0604020202020204" pitchFamily="34" charset="0"/>
              </a:defRPr>
            </a:lvl1pPr>
          </a:lstStyle>
          <a:p>
            <a:endParaRPr lang="fr-LU" dirty="0"/>
          </a:p>
        </p:txBody>
      </p:sp>
      <p:sp>
        <p:nvSpPr>
          <p:cNvPr id="6" name="Slide Number Placeholder 5"/>
          <p:cNvSpPr>
            <a:spLocks noGrp="1"/>
          </p:cNvSpPr>
          <p:nvPr>
            <p:ph type="sldNum" sz="quarter" idx="12"/>
          </p:nvPr>
        </p:nvSpPr>
        <p:spPr/>
        <p:txBody>
          <a:bodyPr/>
          <a:lstStyle>
            <a:lvl1pPr>
              <a:defRPr>
                <a:solidFill>
                  <a:srgbClr val="0C2D69"/>
                </a:solidFill>
                <a:latin typeface="+mn-lt"/>
                <a:cs typeface="Arial" panose="020B0604020202020204" pitchFamily="34" charset="0"/>
              </a:defRPr>
            </a:lvl1pPr>
          </a:lstStyle>
          <a:p>
            <a:fld id="{E18F1365-6A11-4D2C-A586-41215F74B123}" type="slidenum">
              <a:rPr lang="fr-LU" smtClean="0"/>
              <a:pPr/>
              <a:t>‹#›</a:t>
            </a:fld>
            <a:endParaRPr lang="fr-LU" dirty="0"/>
          </a:p>
        </p:txBody>
      </p:sp>
    </p:spTree>
    <p:extLst>
      <p:ext uri="{BB962C8B-B14F-4D97-AF65-F5344CB8AC3E}">
        <p14:creationId xmlns:p14="http://schemas.microsoft.com/office/powerpoint/2010/main" val="276884564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200" b="1">
                <a:solidFill>
                  <a:srgbClr val="0061A1"/>
                </a:solidFill>
                <a:latin typeface="+mn-lt"/>
                <a:cs typeface="Arial" panose="020B0604020202020204" pitchFamily="34" charset="0"/>
              </a:defRPr>
            </a:lvl1pPr>
          </a:lstStyle>
          <a:p>
            <a:r>
              <a:rPr lang="en-US" dirty="0" smtClean="0"/>
              <a:t>Click to edit Master title style</a:t>
            </a:r>
            <a:endParaRPr lang="fr-LU"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434342"/>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fr-LU" dirty="0"/>
          </a:p>
        </p:txBody>
      </p:sp>
      <p:sp>
        <p:nvSpPr>
          <p:cNvPr id="5" name="Footer Placeholder 4"/>
          <p:cNvSpPr>
            <a:spLocks noGrp="1"/>
          </p:cNvSpPr>
          <p:nvPr>
            <p:ph type="ftr" sz="quarter" idx="11"/>
          </p:nvPr>
        </p:nvSpPr>
        <p:spPr/>
        <p:txBody>
          <a:bodyPr/>
          <a:lstStyle>
            <a:lvl1pPr>
              <a:defRPr>
                <a:latin typeface="+mn-lt"/>
              </a:defRPr>
            </a:lvl1pPr>
          </a:lstStyle>
          <a:p>
            <a:endParaRPr lang="fr-LU"/>
          </a:p>
        </p:txBody>
      </p:sp>
      <p:sp>
        <p:nvSpPr>
          <p:cNvPr id="6" name="Slide Number Placeholder 5"/>
          <p:cNvSpPr>
            <a:spLocks noGrp="1"/>
          </p:cNvSpPr>
          <p:nvPr>
            <p:ph type="sldNum" sz="quarter" idx="12"/>
          </p:nvPr>
        </p:nvSpPr>
        <p:spPr/>
        <p:txBody>
          <a:bodyPr/>
          <a:lstStyle>
            <a:lvl1pPr>
              <a:defRPr>
                <a:latin typeface="+mn-lt"/>
              </a:defRPr>
            </a:lvl1pPr>
          </a:lstStyle>
          <a:p>
            <a:fld id="{E18F1365-6A11-4D2C-A586-41215F74B123}" type="slidenum">
              <a:rPr lang="fr-LU" smtClean="0"/>
              <a:pPr/>
              <a:t>‹#›</a:t>
            </a:fld>
            <a:endParaRPr lang="fr-LU"/>
          </a:p>
        </p:txBody>
      </p:sp>
    </p:spTree>
    <p:extLst>
      <p:ext uri="{BB962C8B-B14F-4D97-AF65-F5344CB8AC3E}">
        <p14:creationId xmlns:p14="http://schemas.microsoft.com/office/powerpoint/2010/main" val="376965472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rgbClr val="0061A1"/>
                </a:solidFill>
                <a:latin typeface="+mn-lt"/>
                <a:cs typeface="Arial" panose="020B0604020202020204" pitchFamily="34" charset="0"/>
              </a:defRPr>
            </a:lvl1pPr>
          </a:lstStyle>
          <a:p>
            <a:r>
              <a:rPr lang="en-US" dirty="0" smtClean="0"/>
              <a:t>Click to edit Master title style</a:t>
            </a:r>
            <a:endParaRPr lang="fr-LU" dirty="0"/>
          </a:p>
        </p:txBody>
      </p:sp>
      <p:sp>
        <p:nvSpPr>
          <p:cNvPr id="3" name="Content Placeholder 2"/>
          <p:cNvSpPr>
            <a:spLocks noGrp="1"/>
          </p:cNvSpPr>
          <p:nvPr>
            <p:ph idx="1"/>
          </p:nvPr>
        </p:nvSpPr>
        <p:spPr/>
        <p:txBody>
          <a:bodyPr>
            <a:normAutofit/>
          </a:bodyPr>
          <a:lstStyle>
            <a:lvl1pPr>
              <a:defRPr sz="2600">
                <a:solidFill>
                  <a:srgbClr val="434342"/>
                </a:solidFill>
                <a:latin typeface="+mn-lt"/>
                <a:cs typeface="Arial" panose="020B0604020202020204" pitchFamily="34" charset="0"/>
              </a:defRPr>
            </a:lvl1pPr>
            <a:lvl2pPr>
              <a:defRPr sz="2600">
                <a:solidFill>
                  <a:srgbClr val="434342"/>
                </a:solidFill>
                <a:latin typeface="+mn-lt"/>
                <a:cs typeface="Arial" panose="020B0604020202020204" pitchFamily="34" charset="0"/>
              </a:defRPr>
            </a:lvl2pPr>
            <a:lvl3pPr>
              <a:defRPr sz="2600">
                <a:solidFill>
                  <a:srgbClr val="434342"/>
                </a:solidFill>
                <a:latin typeface="+mn-lt"/>
                <a:cs typeface="Arial" panose="020B0604020202020204" pitchFamily="34" charset="0"/>
              </a:defRPr>
            </a:lvl3pPr>
            <a:lvl4pPr>
              <a:defRPr sz="2600">
                <a:solidFill>
                  <a:srgbClr val="434342"/>
                </a:solidFill>
                <a:latin typeface="+mn-lt"/>
                <a:cs typeface="Arial" panose="020B0604020202020204" pitchFamily="34" charset="0"/>
              </a:defRPr>
            </a:lvl4pPr>
            <a:lvl5pPr>
              <a:defRPr sz="2600">
                <a:solidFill>
                  <a:srgbClr val="434342"/>
                </a:solidFill>
                <a:latin typeface="+mn-lt"/>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LU" dirty="0"/>
          </a:p>
        </p:txBody>
      </p:sp>
      <p:sp>
        <p:nvSpPr>
          <p:cNvPr id="5" name="Footer Placeholder 4"/>
          <p:cNvSpPr>
            <a:spLocks noGrp="1"/>
          </p:cNvSpPr>
          <p:nvPr>
            <p:ph type="ftr" sz="quarter" idx="11"/>
          </p:nvPr>
        </p:nvSpPr>
        <p:spPr/>
        <p:txBody>
          <a:bodyPr/>
          <a:lstStyle>
            <a:lvl1pPr>
              <a:defRPr>
                <a:latin typeface="+mn-lt"/>
              </a:defRPr>
            </a:lvl1pPr>
          </a:lstStyle>
          <a:p>
            <a:endParaRPr lang="fr-LU" dirty="0"/>
          </a:p>
        </p:txBody>
      </p:sp>
      <p:sp>
        <p:nvSpPr>
          <p:cNvPr id="6" name="Slide Number Placeholder 5"/>
          <p:cNvSpPr>
            <a:spLocks noGrp="1"/>
          </p:cNvSpPr>
          <p:nvPr>
            <p:ph type="sldNum" sz="quarter" idx="12"/>
          </p:nvPr>
        </p:nvSpPr>
        <p:spPr/>
        <p:txBody>
          <a:bodyPr/>
          <a:lstStyle>
            <a:lvl1pPr>
              <a:defRPr>
                <a:latin typeface="+mn-lt"/>
              </a:defRPr>
            </a:lvl1pPr>
          </a:lstStyle>
          <a:p>
            <a:fld id="{E18F1365-6A11-4D2C-A586-41215F74B123}" type="slidenum">
              <a:rPr lang="fr-LU" smtClean="0"/>
              <a:pPr/>
              <a:t>‹#›</a:t>
            </a:fld>
            <a:endParaRPr lang="fr-LU" dirty="0"/>
          </a:p>
        </p:txBody>
      </p:sp>
    </p:spTree>
    <p:extLst>
      <p:ext uri="{BB962C8B-B14F-4D97-AF65-F5344CB8AC3E}">
        <p14:creationId xmlns:p14="http://schemas.microsoft.com/office/powerpoint/2010/main" val="303469038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4000">
                <a:solidFill>
                  <a:srgbClr val="0061A1"/>
                </a:solidFill>
                <a:latin typeface="+mn-lt"/>
                <a:cs typeface="Arial" panose="020B0604020202020204" pitchFamily="34" charset="0"/>
              </a:defRPr>
            </a:lvl1pPr>
          </a:lstStyle>
          <a:p>
            <a:r>
              <a:rPr lang="en-US" dirty="0" smtClean="0"/>
              <a:t>Click to edit Master title style</a:t>
            </a:r>
            <a:endParaRPr lang="fr-LU" dirty="0"/>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1">
                <a:solidFill>
                  <a:srgbClr val="0C2D69"/>
                </a:solidFill>
                <a:latin typeface="+mn-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600">
                <a:solidFill>
                  <a:srgbClr val="434342"/>
                </a:solidFill>
                <a:latin typeface="+mn-lt"/>
                <a:cs typeface="Arial" panose="020B0604020202020204" pitchFamily="34" charset="0"/>
              </a:defRPr>
            </a:lvl1pPr>
            <a:lvl2pPr>
              <a:defRPr sz="2600">
                <a:solidFill>
                  <a:srgbClr val="434342"/>
                </a:solidFill>
                <a:latin typeface="+mn-lt"/>
                <a:cs typeface="Arial" panose="020B0604020202020204" pitchFamily="34" charset="0"/>
              </a:defRPr>
            </a:lvl2pPr>
            <a:lvl3pPr>
              <a:defRPr sz="2600">
                <a:solidFill>
                  <a:srgbClr val="434342"/>
                </a:solidFill>
                <a:latin typeface="+mn-lt"/>
                <a:cs typeface="Arial" panose="020B0604020202020204" pitchFamily="34" charset="0"/>
              </a:defRPr>
            </a:lvl3pPr>
            <a:lvl4pPr>
              <a:defRPr sz="2600">
                <a:solidFill>
                  <a:srgbClr val="434342"/>
                </a:solidFill>
                <a:latin typeface="+mn-lt"/>
                <a:cs typeface="Arial" panose="020B0604020202020204" pitchFamily="34" charset="0"/>
              </a:defRPr>
            </a:lvl4pPr>
            <a:lvl5pPr>
              <a:defRPr sz="2600">
                <a:solidFill>
                  <a:srgbClr val="434342"/>
                </a:solidFill>
                <a:latin typeface="+mn-lt"/>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LU"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1">
                <a:solidFill>
                  <a:srgbClr val="0C2D69"/>
                </a:solidFill>
                <a:latin typeface="+mn-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600">
                <a:solidFill>
                  <a:srgbClr val="434342"/>
                </a:solidFill>
                <a:latin typeface="+mn-lt"/>
                <a:cs typeface="Arial" panose="020B0604020202020204" pitchFamily="34" charset="0"/>
              </a:defRPr>
            </a:lvl1pPr>
            <a:lvl2pPr>
              <a:defRPr sz="2600">
                <a:solidFill>
                  <a:srgbClr val="434342"/>
                </a:solidFill>
                <a:latin typeface="+mn-lt"/>
                <a:cs typeface="Arial" panose="020B0604020202020204" pitchFamily="34" charset="0"/>
              </a:defRPr>
            </a:lvl2pPr>
            <a:lvl3pPr>
              <a:defRPr sz="2600">
                <a:solidFill>
                  <a:srgbClr val="434342"/>
                </a:solidFill>
                <a:latin typeface="+mn-lt"/>
                <a:cs typeface="Arial" panose="020B0604020202020204" pitchFamily="34" charset="0"/>
              </a:defRPr>
            </a:lvl3pPr>
            <a:lvl4pPr>
              <a:defRPr sz="2600">
                <a:solidFill>
                  <a:srgbClr val="434342"/>
                </a:solidFill>
                <a:latin typeface="+mn-lt"/>
                <a:cs typeface="Arial" panose="020B0604020202020204" pitchFamily="34" charset="0"/>
              </a:defRPr>
            </a:lvl4pPr>
            <a:lvl5pPr>
              <a:defRPr sz="2600">
                <a:solidFill>
                  <a:srgbClr val="434342"/>
                </a:solidFill>
                <a:latin typeface="+mn-lt"/>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LU" dirty="0"/>
          </a:p>
        </p:txBody>
      </p:sp>
      <p:sp>
        <p:nvSpPr>
          <p:cNvPr id="8" name="Footer Placeholder 7"/>
          <p:cNvSpPr>
            <a:spLocks noGrp="1"/>
          </p:cNvSpPr>
          <p:nvPr>
            <p:ph type="ftr" sz="quarter" idx="11"/>
          </p:nvPr>
        </p:nvSpPr>
        <p:spPr/>
        <p:txBody>
          <a:bodyPr/>
          <a:lstStyle>
            <a:lvl1pPr>
              <a:defRPr>
                <a:solidFill>
                  <a:srgbClr val="0C2D69"/>
                </a:solidFill>
                <a:latin typeface="+mn-lt"/>
                <a:cs typeface="Arial" panose="020B0604020202020204" pitchFamily="34" charset="0"/>
              </a:defRPr>
            </a:lvl1pPr>
          </a:lstStyle>
          <a:p>
            <a:endParaRPr lang="fr-LU" dirty="0"/>
          </a:p>
        </p:txBody>
      </p:sp>
      <p:sp>
        <p:nvSpPr>
          <p:cNvPr id="9" name="Slide Number Placeholder 8"/>
          <p:cNvSpPr>
            <a:spLocks noGrp="1"/>
          </p:cNvSpPr>
          <p:nvPr>
            <p:ph type="sldNum" sz="quarter" idx="12"/>
          </p:nvPr>
        </p:nvSpPr>
        <p:spPr/>
        <p:txBody>
          <a:bodyPr/>
          <a:lstStyle>
            <a:lvl1pPr>
              <a:defRPr>
                <a:solidFill>
                  <a:srgbClr val="0C2D69"/>
                </a:solidFill>
                <a:latin typeface="+mn-lt"/>
                <a:cs typeface="Arial" panose="020B0604020202020204" pitchFamily="34" charset="0"/>
              </a:defRPr>
            </a:lvl1pPr>
          </a:lstStyle>
          <a:p>
            <a:fld id="{E18F1365-6A11-4D2C-A586-41215F74B123}" type="slidenum">
              <a:rPr lang="fr-LU" smtClean="0"/>
              <a:pPr/>
              <a:t>‹#›</a:t>
            </a:fld>
            <a:endParaRPr lang="fr-LU" dirty="0"/>
          </a:p>
        </p:txBody>
      </p:sp>
    </p:spTree>
    <p:extLst>
      <p:ext uri="{BB962C8B-B14F-4D97-AF65-F5344CB8AC3E}">
        <p14:creationId xmlns:p14="http://schemas.microsoft.com/office/powerpoint/2010/main" val="307355620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rgbClr val="0061A1"/>
                </a:solidFill>
                <a:latin typeface="+mn-lt"/>
                <a:cs typeface="Arial" panose="020B0604020202020204" pitchFamily="34" charset="0"/>
              </a:defRPr>
            </a:lvl1pPr>
          </a:lstStyle>
          <a:p>
            <a:r>
              <a:rPr lang="en-US" dirty="0" smtClean="0"/>
              <a:t>Click to edit Master title style</a:t>
            </a:r>
            <a:endParaRPr lang="fr-LU" dirty="0"/>
          </a:p>
        </p:txBody>
      </p:sp>
      <p:sp>
        <p:nvSpPr>
          <p:cNvPr id="4" name="Footer Placeholder 3"/>
          <p:cNvSpPr>
            <a:spLocks noGrp="1"/>
          </p:cNvSpPr>
          <p:nvPr>
            <p:ph type="ftr" sz="quarter" idx="11"/>
          </p:nvPr>
        </p:nvSpPr>
        <p:spPr/>
        <p:txBody>
          <a:bodyPr/>
          <a:lstStyle>
            <a:lvl1pPr>
              <a:defRPr>
                <a:solidFill>
                  <a:srgbClr val="0C2D69"/>
                </a:solidFill>
                <a:latin typeface="+mn-lt"/>
                <a:cs typeface="Arial" panose="020B0604020202020204" pitchFamily="34" charset="0"/>
              </a:defRPr>
            </a:lvl1pPr>
          </a:lstStyle>
          <a:p>
            <a:endParaRPr lang="fr-LU" dirty="0"/>
          </a:p>
        </p:txBody>
      </p:sp>
      <p:sp>
        <p:nvSpPr>
          <p:cNvPr id="5" name="Slide Number Placeholder 4"/>
          <p:cNvSpPr>
            <a:spLocks noGrp="1"/>
          </p:cNvSpPr>
          <p:nvPr>
            <p:ph type="sldNum" sz="quarter" idx="12"/>
          </p:nvPr>
        </p:nvSpPr>
        <p:spPr/>
        <p:txBody>
          <a:bodyPr/>
          <a:lstStyle>
            <a:lvl1pPr>
              <a:defRPr>
                <a:solidFill>
                  <a:srgbClr val="0C2D69"/>
                </a:solidFill>
                <a:latin typeface="+mn-lt"/>
                <a:cs typeface="Arial" panose="020B0604020202020204" pitchFamily="34" charset="0"/>
              </a:defRPr>
            </a:lvl1pPr>
          </a:lstStyle>
          <a:p>
            <a:fld id="{E18F1365-6A11-4D2C-A586-41215F74B123}" type="slidenum">
              <a:rPr lang="fr-LU" smtClean="0"/>
              <a:pPr/>
              <a:t>‹#›</a:t>
            </a:fld>
            <a:endParaRPr lang="fr-LU" dirty="0"/>
          </a:p>
        </p:txBody>
      </p:sp>
    </p:spTree>
    <p:extLst>
      <p:ext uri="{BB962C8B-B14F-4D97-AF65-F5344CB8AC3E}">
        <p14:creationId xmlns:p14="http://schemas.microsoft.com/office/powerpoint/2010/main" val="323619653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C2D69"/>
                </a:solidFill>
                <a:latin typeface="+mn-lt"/>
                <a:cs typeface="Arial" panose="020B0604020202020204" pitchFamily="34" charset="0"/>
              </a:defRPr>
            </a:lvl1pPr>
          </a:lstStyle>
          <a:p>
            <a:endParaRPr lang="fr-LU" dirty="0"/>
          </a:p>
        </p:txBody>
      </p:sp>
      <p:sp>
        <p:nvSpPr>
          <p:cNvPr id="4" name="Slide Number Placeholder 3"/>
          <p:cNvSpPr>
            <a:spLocks noGrp="1"/>
          </p:cNvSpPr>
          <p:nvPr>
            <p:ph type="sldNum" sz="quarter" idx="12"/>
          </p:nvPr>
        </p:nvSpPr>
        <p:spPr/>
        <p:txBody>
          <a:bodyPr/>
          <a:lstStyle>
            <a:lvl1pPr>
              <a:defRPr>
                <a:solidFill>
                  <a:srgbClr val="0C2D69"/>
                </a:solidFill>
                <a:latin typeface="+mn-lt"/>
                <a:cs typeface="Arial" panose="020B0604020202020204" pitchFamily="34" charset="0"/>
              </a:defRPr>
            </a:lvl1pPr>
          </a:lstStyle>
          <a:p>
            <a:fld id="{E18F1365-6A11-4D2C-A586-41215F74B123}" type="slidenum">
              <a:rPr lang="fr-LU" smtClean="0"/>
              <a:pPr/>
              <a:t>‹#›</a:t>
            </a:fld>
            <a:endParaRPr lang="fr-LU" dirty="0"/>
          </a:p>
        </p:txBody>
      </p:sp>
    </p:spTree>
    <p:extLst>
      <p:ext uri="{BB962C8B-B14F-4D97-AF65-F5344CB8AC3E}">
        <p14:creationId xmlns:p14="http://schemas.microsoft.com/office/powerpoint/2010/main" val="199932730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3000" b="1">
                <a:solidFill>
                  <a:srgbClr val="0061A1"/>
                </a:solidFill>
                <a:latin typeface="+mn-lt"/>
                <a:cs typeface="Arial" panose="020B0604020202020204" pitchFamily="34" charset="0"/>
              </a:defRPr>
            </a:lvl1pPr>
          </a:lstStyle>
          <a:p>
            <a:r>
              <a:rPr lang="en-US" dirty="0" smtClean="0"/>
              <a:t>Click to edit Master title style</a:t>
            </a:r>
            <a:endParaRPr lang="fr-LU"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rgbClr val="434342"/>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L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434342"/>
                </a:solidFill>
                <a:latin typeface="+mn-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
        <p:nvSpPr>
          <p:cNvPr id="6" name="Footer Placeholder 5"/>
          <p:cNvSpPr>
            <a:spLocks noGrp="1"/>
          </p:cNvSpPr>
          <p:nvPr>
            <p:ph type="ftr" sz="quarter" idx="11"/>
          </p:nvPr>
        </p:nvSpPr>
        <p:spPr/>
        <p:txBody>
          <a:bodyPr/>
          <a:lstStyle>
            <a:lvl1pPr>
              <a:defRPr>
                <a:solidFill>
                  <a:srgbClr val="0C2D69"/>
                </a:solidFill>
                <a:latin typeface="+mn-lt"/>
                <a:cs typeface="Arial" panose="020B0604020202020204" pitchFamily="34" charset="0"/>
              </a:defRPr>
            </a:lvl1pPr>
          </a:lstStyle>
          <a:p>
            <a:endParaRPr lang="fr-LU" dirty="0"/>
          </a:p>
        </p:txBody>
      </p:sp>
      <p:sp>
        <p:nvSpPr>
          <p:cNvPr id="7" name="Slide Number Placeholder 6"/>
          <p:cNvSpPr>
            <a:spLocks noGrp="1"/>
          </p:cNvSpPr>
          <p:nvPr>
            <p:ph type="sldNum" sz="quarter" idx="12"/>
          </p:nvPr>
        </p:nvSpPr>
        <p:spPr/>
        <p:txBody>
          <a:bodyPr/>
          <a:lstStyle>
            <a:lvl1pPr>
              <a:defRPr>
                <a:solidFill>
                  <a:srgbClr val="0C2D69"/>
                </a:solidFill>
                <a:latin typeface="+mn-lt"/>
                <a:cs typeface="Arial" panose="020B0604020202020204" pitchFamily="34" charset="0"/>
              </a:defRPr>
            </a:lvl1pPr>
          </a:lstStyle>
          <a:p>
            <a:fld id="{E18F1365-6A11-4D2C-A586-41215F74B123}" type="slidenum">
              <a:rPr lang="fr-LU" smtClean="0"/>
              <a:pPr/>
              <a:t>‹#›</a:t>
            </a:fld>
            <a:endParaRPr lang="fr-LU" dirty="0"/>
          </a:p>
        </p:txBody>
      </p:sp>
    </p:spTree>
    <p:extLst>
      <p:ext uri="{BB962C8B-B14F-4D97-AF65-F5344CB8AC3E}">
        <p14:creationId xmlns:p14="http://schemas.microsoft.com/office/powerpoint/2010/main" val="284524971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200" b="1">
                <a:solidFill>
                  <a:schemeClr val="bg1"/>
                </a:solidFill>
                <a:latin typeface="+mn-lt"/>
                <a:cs typeface="Arial" panose="020B0604020202020204" pitchFamily="34" charset="0"/>
              </a:defRPr>
            </a:lvl1pPr>
          </a:lstStyle>
          <a:p>
            <a:r>
              <a:rPr lang="en-US" dirty="0" smtClean="0"/>
              <a:t>Click to edit Master title style</a:t>
            </a:r>
            <a:endParaRPr lang="fr-LU"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fr-LU" dirty="0"/>
          </a:p>
        </p:txBody>
      </p:sp>
      <p:sp>
        <p:nvSpPr>
          <p:cNvPr id="5" name="Footer Placeholder 4"/>
          <p:cNvSpPr>
            <a:spLocks noGrp="1"/>
          </p:cNvSpPr>
          <p:nvPr>
            <p:ph type="ftr" sz="quarter" idx="11"/>
          </p:nvPr>
        </p:nvSpPr>
        <p:spPr/>
        <p:txBody>
          <a:bodyPr/>
          <a:lstStyle>
            <a:lvl1pPr>
              <a:defRPr>
                <a:latin typeface="+mn-lt"/>
              </a:defRPr>
            </a:lvl1pPr>
          </a:lstStyle>
          <a:p>
            <a:endParaRPr lang="fr-LU"/>
          </a:p>
        </p:txBody>
      </p:sp>
      <p:sp>
        <p:nvSpPr>
          <p:cNvPr id="6" name="Slide Number Placeholder 5"/>
          <p:cNvSpPr>
            <a:spLocks noGrp="1"/>
          </p:cNvSpPr>
          <p:nvPr>
            <p:ph type="sldNum" sz="quarter" idx="12"/>
          </p:nvPr>
        </p:nvSpPr>
        <p:spPr/>
        <p:txBody>
          <a:bodyPr/>
          <a:lstStyle>
            <a:lvl1pPr>
              <a:defRPr>
                <a:latin typeface="+mn-lt"/>
              </a:defRPr>
            </a:lvl1pPr>
          </a:lstStyle>
          <a:p>
            <a:fld id="{E18F1365-6A11-4D2C-A586-41215F74B123}" type="slidenum">
              <a:rPr lang="fr-LU" smtClean="0"/>
              <a:pPr/>
              <a:t>‹#›</a:t>
            </a:fld>
            <a:endParaRPr lang="fr-LU"/>
          </a:p>
        </p:txBody>
      </p:sp>
    </p:spTree>
    <p:extLst>
      <p:ext uri="{BB962C8B-B14F-4D97-AF65-F5344CB8AC3E}">
        <p14:creationId xmlns:p14="http://schemas.microsoft.com/office/powerpoint/2010/main" val="41710665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chemeClr val="bg1"/>
                </a:solidFill>
                <a:latin typeface="+mn-lt"/>
                <a:cs typeface="Arial" panose="020B0604020202020204" pitchFamily="34" charset="0"/>
              </a:defRPr>
            </a:lvl1pPr>
          </a:lstStyle>
          <a:p>
            <a:r>
              <a:rPr lang="en-US" dirty="0" smtClean="0"/>
              <a:t>Click to edit Master title style</a:t>
            </a:r>
            <a:endParaRPr lang="fr-LU" dirty="0"/>
          </a:p>
        </p:txBody>
      </p:sp>
      <p:sp>
        <p:nvSpPr>
          <p:cNvPr id="3" name="Content Placeholder 2"/>
          <p:cNvSpPr>
            <a:spLocks noGrp="1"/>
          </p:cNvSpPr>
          <p:nvPr>
            <p:ph idx="1"/>
          </p:nvPr>
        </p:nvSpPr>
        <p:spPr/>
        <p:txBody>
          <a:bodyPr>
            <a:normAutofit/>
          </a:bodyPr>
          <a:lstStyle>
            <a:lvl1pPr>
              <a:defRPr sz="2600">
                <a:solidFill>
                  <a:schemeClr val="bg1"/>
                </a:solidFill>
                <a:latin typeface="+mn-lt"/>
                <a:cs typeface="Arial" panose="020B0604020202020204" pitchFamily="34" charset="0"/>
              </a:defRPr>
            </a:lvl1pPr>
            <a:lvl2pPr>
              <a:defRPr sz="2600">
                <a:solidFill>
                  <a:schemeClr val="bg1"/>
                </a:solidFill>
                <a:latin typeface="+mn-lt"/>
                <a:cs typeface="Arial" panose="020B0604020202020204" pitchFamily="34" charset="0"/>
              </a:defRPr>
            </a:lvl2pPr>
            <a:lvl3pPr>
              <a:defRPr sz="2600">
                <a:solidFill>
                  <a:schemeClr val="bg1"/>
                </a:solidFill>
                <a:latin typeface="+mn-lt"/>
                <a:cs typeface="Arial" panose="020B0604020202020204" pitchFamily="34" charset="0"/>
              </a:defRPr>
            </a:lvl3pPr>
            <a:lvl4pPr>
              <a:defRPr sz="2600">
                <a:solidFill>
                  <a:schemeClr val="bg1"/>
                </a:solidFill>
                <a:latin typeface="+mn-lt"/>
                <a:cs typeface="Arial" panose="020B0604020202020204" pitchFamily="34" charset="0"/>
              </a:defRPr>
            </a:lvl4pPr>
            <a:lvl5pPr>
              <a:defRPr sz="2600">
                <a:solidFill>
                  <a:schemeClr val="bg1"/>
                </a:solidFill>
                <a:latin typeface="+mn-lt"/>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LU" dirty="0"/>
          </a:p>
        </p:txBody>
      </p:sp>
      <p:sp>
        <p:nvSpPr>
          <p:cNvPr id="5" name="Footer Placeholder 4"/>
          <p:cNvSpPr>
            <a:spLocks noGrp="1"/>
          </p:cNvSpPr>
          <p:nvPr>
            <p:ph type="ftr" sz="quarter" idx="11"/>
          </p:nvPr>
        </p:nvSpPr>
        <p:spPr/>
        <p:txBody>
          <a:bodyPr/>
          <a:lstStyle>
            <a:lvl1pPr>
              <a:defRPr>
                <a:latin typeface="+mn-lt"/>
              </a:defRPr>
            </a:lvl1pPr>
          </a:lstStyle>
          <a:p>
            <a:endParaRPr lang="fr-LU"/>
          </a:p>
        </p:txBody>
      </p:sp>
      <p:sp>
        <p:nvSpPr>
          <p:cNvPr id="6" name="Slide Number Placeholder 5"/>
          <p:cNvSpPr>
            <a:spLocks noGrp="1"/>
          </p:cNvSpPr>
          <p:nvPr>
            <p:ph type="sldNum" sz="quarter" idx="12"/>
          </p:nvPr>
        </p:nvSpPr>
        <p:spPr/>
        <p:txBody>
          <a:bodyPr/>
          <a:lstStyle/>
          <a:p>
            <a:fld id="{E18F1365-6A11-4D2C-A586-41215F74B123}" type="slidenum">
              <a:rPr lang="fr-LU" smtClean="0"/>
              <a:t>‹#›</a:t>
            </a:fld>
            <a:endParaRPr lang="fr-LU"/>
          </a:p>
        </p:txBody>
      </p:sp>
    </p:spTree>
    <p:extLst>
      <p:ext uri="{BB962C8B-B14F-4D97-AF65-F5344CB8AC3E}">
        <p14:creationId xmlns:p14="http://schemas.microsoft.com/office/powerpoint/2010/main" val="23800174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chemeClr val="bg1"/>
                </a:solidFill>
                <a:latin typeface="+mn-lt"/>
                <a:cs typeface="Arial" panose="020B0604020202020204" pitchFamily="34" charset="0"/>
              </a:defRPr>
            </a:lvl1pPr>
          </a:lstStyle>
          <a:p>
            <a:r>
              <a:rPr lang="en-US" dirty="0" smtClean="0"/>
              <a:t>Click to edit Master title style</a:t>
            </a:r>
            <a:endParaRPr lang="fr-LU" dirty="0"/>
          </a:p>
        </p:txBody>
      </p:sp>
      <p:sp>
        <p:nvSpPr>
          <p:cNvPr id="3" name="Content Placeholder 2"/>
          <p:cNvSpPr>
            <a:spLocks noGrp="1"/>
          </p:cNvSpPr>
          <p:nvPr>
            <p:ph sz="half" idx="1"/>
          </p:nvPr>
        </p:nvSpPr>
        <p:spPr>
          <a:xfrm>
            <a:off x="838200" y="1825625"/>
            <a:ext cx="5181600" cy="4351338"/>
          </a:xfrm>
        </p:spPr>
        <p:txBody>
          <a:bodyPr>
            <a:normAutofit/>
          </a:bodyPr>
          <a:lstStyle>
            <a:lvl1pPr>
              <a:defRPr sz="2600">
                <a:solidFill>
                  <a:schemeClr val="bg1"/>
                </a:solidFill>
                <a:latin typeface="+mn-lt"/>
                <a:cs typeface="Arial" panose="020B0604020202020204" pitchFamily="34" charset="0"/>
              </a:defRPr>
            </a:lvl1pPr>
            <a:lvl2pPr>
              <a:defRPr sz="2600">
                <a:solidFill>
                  <a:schemeClr val="bg1"/>
                </a:solidFill>
                <a:latin typeface="+mn-lt"/>
                <a:cs typeface="Arial" panose="020B0604020202020204" pitchFamily="34" charset="0"/>
              </a:defRPr>
            </a:lvl2pPr>
            <a:lvl3pPr>
              <a:defRPr sz="2600">
                <a:solidFill>
                  <a:schemeClr val="bg1"/>
                </a:solidFill>
                <a:latin typeface="+mn-lt"/>
                <a:cs typeface="Arial" panose="020B0604020202020204" pitchFamily="34" charset="0"/>
              </a:defRPr>
            </a:lvl3pPr>
            <a:lvl4pPr>
              <a:defRPr sz="2600">
                <a:solidFill>
                  <a:schemeClr val="bg1"/>
                </a:solidFill>
                <a:latin typeface="+mn-lt"/>
                <a:cs typeface="Arial" panose="020B0604020202020204" pitchFamily="34" charset="0"/>
              </a:defRPr>
            </a:lvl4pPr>
            <a:lvl5pPr>
              <a:defRPr sz="2600">
                <a:solidFill>
                  <a:schemeClr val="bg1"/>
                </a:solidFill>
                <a:latin typeface="+mn-lt"/>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LU" dirty="0"/>
          </a:p>
        </p:txBody>
      </p:sp>
      <p:sp>
        <p:nvSpPr>
          <p:cNvPr id="4" name="Content Placeholder 3"/>
          <p:cNvSpPr>
            <a:spLocks noGrp="1"/>
          </p:cNvSpPr>
          <p:nvPr>
            <p:ph sz="half" idx="2"/>
          </p:nvPr>
        </p:nvSpPr>
        <p:spPr>
          <a:xfrm>
            <a:off x="6172200" y="1825625"/>
            <a:ext cx="5181600" cy="4351338"/>
          </a:xfrm>
        </p:spPr>
        <p:txBody>
          <a:bodyPr>
            <a:normAutofit/>
          </a:bodyPr>
          <a:lstStyle>
            <a:lvl1pPr>
              <a:defRPr sz="2600">
                <a:solidFill>
                  <a:schemeClr val="bg1"/>
                </a:solidFill>
                <a:latin typeface="+mn-lt"/>
                <a:cs typeface="Arial" panose="020B0604020202020204" pitchFamily="34" charset="0"/>
              </a:defRPr>
            </a:lvl1pPr>
            <a:lvl2pPr>
              <a:defRPr sz="2600">
                <a:solidFill>
                  <a:schemeClr val="bg1"/>
                </a:solidFill>
                <a:latin typeface="+mn-lt"/>
                <a:cs typeface="Arial" panose="020B0604020202020204" pitchFamily="34" charset="0"/>
              </a:defRPr>
            </a:lvl2pPr>
            <a:lvl3pPr>
              <a:defRPr sz="2600">
                <a:solidFill>
                  <a:schemeClr val="bg1"/>
                </a:solidFill>
                <a:latin typeface="+mn-lt"/>
                <a:cs typeface="Arial" panose="020B0604020202020204" pitchFamily="34" charset="0"/>
              </a:defRPr>
            </a:lvl3pPr>
            <a:lvl4pPr>
              <a:defRPr sz="2600">
                <a:solidFill>
                  <a:schemeClr val="bg1"/>
                </a:solidFill>
                <a:latin typeface="+mn-lt"/>
                <a:cs typeface="Arial" panose="020B0604020202020204" pitchFamily="34" charset="0"/>
              </a:defRPr>
            </a:lvl4pPr>
            <a:lvl5pPr>
              <a:defRPr sz="2600">
                <a:solidFill>
                  <a:schemeClr val="bg1"/>
                </a:solidFill>
                <a:latin typeface="+mn-lt"/>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LU" dirty="0"/>
          </a:p>
        </p:txBody>
      </p:sp>
      <p:sp>
        <p:nvSpPr>
          <p:cNvPr id="6" name="Footer Placeholder 5"/>
          <p:cNvSpPr>
            <a:spLocks noGrp="1"/>
          </p:cNvSpPr>
          <p:nvPr>
            <p:ph type="ftr" sz="quarter" idx="11"/>
          </p:nvPr>
        </p:nvSpPr>
        <p:spPr/>
        <p:txBody>
          <a:bodyPr/>
          <a:lstStyle>
            <a:lvl1pPr>
              <a:defRPr>
                <a:solidFill>
                  <a:schemeClr val="bg1"/>
                </a:solidFill>
                <a:latin typeface="+mn-lt"/>
                <a:cs typeface="Arial" panose="020B0604020202020204" pitchFamily="34" charset="0"/>
              </a:defRPr>
            </a:lvl1pPr>
          </a:lstStyle>
          <a:p>
            <a:endParaRPr lang="fr-LU" dirty="0"/>
          </a:p>
        </p:txBody>
      </p:sp>
      <p:sp>
        <p:nvSpPr>
          <p:cNvPr id="7" name="Slide Number Placeholder 6"/>
          <p:cNvSpPr>
            <a:spLocks noGrp="1"/>
          </p:cNvSpPr>
          <p:nvPr>
            <p:ph type="sldNum" sz="quarter" idx="12"/>
          </p:nvPr>
        </p:nvSpPr>
        <p:spPr/>
        <p:txBody>
          <a:bodyPr/>
          <a:lstStyle>
            <a:lvl1pPr>
              <a:defRPr b="1">
                <a:latin typeface="+mn-lt"/>
                <a:cs typeface="Arial" panose="020B0604020202020204" pitchFamily="34" charset="0"/>
              </a:defRPr>
            </a:lvl1pPr>
          </a:lstStyle>
          <a:p>
            <a:fld id="{E18F1365-6A11-4D2C-A586-41215F74B123}" type="slidenum">
              <a:rPr lang="fr-LU" smtClean="0"/>
              <a:pPr/>
              <a:t>‹#›</a:t>
            </a:fld>
            <a:endParaRPr lang="fr-LU" dirty="0"/>
          </a:p>
        </p:txBody>
      </p:sp>
    </p:spTree>
    <p:extLst>
      <p:ext uri="{BB962C8B-B14F-4D97-AF65-F5344CB8AC3E}">
        <p14:creationId xmlns:p14="http://schemas.microsoft.com/office/powerpoint/2010/main" val="18811950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4000">
                <a:solidFill>
                  <a:schemeClr val="bg1"/>
                </a:solidFill>
                <a:latin typeface="+mn-lt"/>
                <a:cs typeface="Arial" panose="020B0604020202020204" pitchFamily="34" charset="0"/>
              </a:defRPr>
            </a:lvl1pPr>
          </a:lstStyle>
          <a:p>
            <a:r>
              <a:rPr lang="en-US" dirty="0" smtClean="0"/>
              <a:t>Click to edit Master title style</a:t>
            </a:r>
            <a:endParaRPr lang="fr-LU" dirty="0"/>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1">
                <a:solidFill>
                  <a:schemeClr val="bg1"/>
                </a:solidFill>
                <a:latin typeface="+mn-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600">
                <a:solidFill>
                  <a:schemeClr val="bg1"/>
                </a:solidFill>
                <a:latin typeface="+mn-lt"/>
                <a:cs typeface="Arial" panose="020B0604020202020204" pitchFamily="34" charset="0"/>
              </a:defRPr>
            </a:lvl1pPr>
            <a:lvl2pPr>
              <a:defRPr sz="2600">
                <a:solidFill>
                  <a:schemeClr val="bg1"/>
                </a:solidFill>
                <a:latin typeface="+mn-lt"/>
                <a:cs typeface="Arial" panose="020B0604020202020204" pitchFamily="34" charset="0"/>
              </a:defRPr>
            </a:lvl2pPr>
            <a:lvl3pPr>
              <a:defRPr sz="2600">
                <a:solidFill>
                  <a:schemeClr val="bg1"/>
                </a:solidFill>
                <a:latin typeface="+mn-lt"/>
                <a:cs typeface="Arial" panose="020B0604020202020204" pitchFamily="34" charset="0"/>
              </a:defRPr>
            </a:lvl3pPr>
            <a:lvl4pPr>
              <a:defRPr sz="2600">
                <a:solidFill>
                  <a:schemeClr val="bg1"/>
                </a:solidFill>
                <a:latin typeface="+mn-lt"/>
                <a:cs typeface="Arial" panose="020B0604020202020204" pitchFamily="34" charset="0"/>
              </a:defRPr>
            </a:lvl4pPr>
            <a:lvl5pPr>
              <a:defRPr sz="2600">
                <a:solidFill>
                  <a:schemeClr val="bg1"/>
                </a:solidFill>
                <a:latin typeface="+mn-lt"/>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LU"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1">
                <a:solidFill>
                  <a:schemeClr val="bg1"/>
                </a:solidFill>
                <a:latin typeface="+mn-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600">
                <a:solidFill>
                  <a:schemeClr val="bg1"/>
                </a:solidFill>
                <a:latin typeface="+mn-lt"/>
                <a:cs typeface="Arial" panose="020B0604020202020204" pitchFamily="34" charset="0"/>
              </a:defRPr>
            </a:lvl1pPr>
            <a:lvl2pPr>
              <a:defRPr sz="2600">
                <a:solidFill>
                  <a:schemeClr val="bg1"/>
                </a:solidFill>
                <a:latin typeface="+mn-lt"/>
                <a:cs typeface="Arial" panose="020B0604020202020204" pitchFamily="34" charset="0"/>
              </a:defRPr>
            </a:lvl2pPr>
            <a:lvl3pPr>
              <a:defRPr sz="2600">
                <a:solidFill>
                  <a:schemeClr val="bg1"/>
                </a:solidFill>
                <a:latin typeface="+mn-lt"/>
                <a:cs typeface="Arial" panose="020B0604020202020204" pitchFamily="34" charset="0"/>
              </a:defRPr>
            </a:lvl3pPr>
            <a:lvl4pPr>
              <a:defRPr sz="2600">
                <a:solidFill>
                  <a:schemeClr val="bg1"/>
                </a:solidFill>
                <a:latin typeface="+mn-lt"/>
                <a:cs typeface="Arial" panose="020B0604020202020204" pitchFamily="34" charset="0"/>
              </a:defRPr>
            </a:lvl4pPr>
            <a:lvl5pPr>
              <a:defRPr sz="2600">
                <a:solidFill>
                  <a:schemeClr val="bg1"/>
                </a:solidFill>
                <a:latin typeface="+mn-lt"/>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LU" dirty="0"/>
          </a:p>
        </p:txBody>
      </p:sp>
      <p:sp>
        <p:nvSpPr>
          <p:cNvPr id="8" name="Footer Placeholder 7"/>
          <p:cNvSpPr>
            <a:spLocks noGrp="1"/>
          </p:cNvSpPr>
          <p:nvPr>
            <p:ph type="ftr" sz="quarter" idx="11"/>
          </p:nvPr>
        </p:nvSpPr>
        <p:spPr/>
        <p:txBody>
          <a:bodyPr/>
          <a:lstStyle>
            <a:lvl1pPr>
              <a:defRPr>
                <a:solidFill>
                  <a:schemeClr val="bg1"/>
                </a:solidFill>
                <a:latin typeface="+mn-lt"/>
                <a:cs typeface="Arial" panose="020B0604020202020204" pitchFamily="34" charset="0"/>
              </a:defRPr>
            </a:lvl1pPr>
          </a:lstStyle>
          <a:p>
            <a:endParaRPr lang="fr-LU" dirty="0"/>
          </a:p>
        </p:txBody>
      </p:sp>
      <p:sp>
        <p:nvSpPr>
          <p:cNvPr id="9" name="Slide Number Placeholder 8"/>
          <p:cNvSpPr>
            <a:spLocks noGrp="1"/>
          </p:cNvSpPr>
          <p:nvPr>
            <p:ph type="sldNum" sz="quarter" idx="12"/>
          </p:nvPr>
        </p:nvSpPr>
        <p:spPr/>
        <p:txBody>
          <a:bodyPr/>
          <a:lstStyle>
            <a:lvl1pPr>
              <a:defRPr>
                <a:solidFill>
                  <a:schemeClr val="bg1"/>
                </a:solidFill>
                <a:latin typeface="+mn-lt"/>
                <a:cs typeface="Arial" panose="020B0604020202020204" pitchFamily="34" charset="0"/>
              </a:defRPr>
            </a:lvl1pPr>
          </a:lstStyle>
          <a:p>
            <a:fld id="{E18F1365-6A11-4D2C-A586-41215F74B123}" type="slidenum">
              <a:rPr lang="fr-LU" smtClean="0"/>
              <a:pPr/>
              <a:t>‹#›</a:t>
            </a:fld>
            <a:endParaRPr lang="fr-LU" dirty="0"/>
          </a:p>
        </p:txBody>
      </p:sp>
    </p:spTree>
    <p:extLst>
      <p:ext uri="{BB962C8B-B14F-4D97-AF65-F5344CB8AC3E}">
        <p14:creationId xmlns:p14="http://schemas.microsoft.com/office/powerpoint/2010/main" val="28653913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chemeClr val="bg1"/>
                </a:solidFill>
                <a:latin typeface="+mn-lt"/>
                <a:cs typeface="Arial" panose="020B0604020202020204" pitchFamily="34" charset="0"/>
              </a:defRPr>
            </a:lvl1pPr>
          </a:lstStyle>
          <a:p>
            <a:r>
              <a:rPr lang="en-US" dirty="0" smtClean="0"/>
              <a:t>Click to edit Master title style</a:t>
            </a:r>
            <a:endParaRPr lang="fr-LU" dirty="0"/>
          </a:p>
        </p:txBody>
      </p:sp>
      <p:sp>
        <p:nvSpPr>
          <p:cNvPr id="4" name="Footer Placeholder 3"/>
          <p:cNvSpPr>
            <a:spLocks noGrp="1"/>
          </p:cNvSpPr>
          <p:nvPr>
            <p:ph type="ftr" sz="quarter" idx="11"/>
          </p:nvPr>
        </p:nvSpPr>
        <p:spPr/>
        <p:txBody>
          <a:bodyPr/>
          <a:lstStyle>
            <a:lvl1pPr>
              <a:defRPr>
                <a:solidFill>
                  <a:schemeClr val="bg1"/>
                </a:solidFill>
                <a:latin typeface="+mn-lt"/>
                <a:cs typeface="Arial" panose="020B0604020202020204" pitchFamily="34" charset="0"/>
              </a:defRPr>
            </a:lvl1pPr>
          </a:lstStyle>
          <a:p>
            <a:endParaRPr lang="fr-LU" dirty="0"/>
          </a:p>
        </p:txBody>
      </p:sp>
      <p:sp>
        <p:nvSpPr>
          <p:cNvPr id="5" name="Slide Number Placeholder 4"/>
          <p:cNvSpPr>
            <a:spLocks noGrp="1"/>
          </p:cNvSpPr>
          <p:nvPr>
            <p:ph type="sldNum" sz="quarter" idx="12"/>
          </p:nvPr>
        </p:nvSpPr>
        <p:spPr/>
        <p:txBody>
          <a:bodyPr/>
          <a:lstStyle>
            <a:lvl1pPr>
              <a:defRPr>
                <a:solidFill>
                  <a:schemeClr val="bg1"/>
                </a:solidFill>
                <a:latin typeface="+mn-lt"/>
                <a:cs typeface="Arial" panose="020B0604020202020204" pitchFamily="34" charset="0"/>
              </a:defRPr>
            </a:lvl1pPr>
          </a:lstStyle>
          <a:p>
            <a:fld id="{E18F1365-6A11-4D2C-A586-41215F74B123}" type="slidenum">
              <a:rPr lang="fr-LU" smtClean="0"/>
              <a:pPr/>
              <a:t>‹#›</a:t>
            </a:fld>
            <a:endParaRPr lang="fr-LU" dirty="0"/>
          </a:p>
        </p:txBody>
      </p:sp>
    </p:spTree>
    <p:extLst>
      <p:ext uri="{BB962C8B-B14F-4D97-AF65-F5344CB8AC3E}">
        <p14:creationId xmlns:p14="http://schemas.microsoft.com/office/powerpoint/2010/main" val="286664933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bg1"/>
                </a:solidFill>
                <a:latin typeface="+mn-lt"/>
                <a:cs typeface="Arial" panose="020B0604020202020204" pitchFamily="34" charset="0"/>
              </a:defRPr>
            </a:lvl1pPr>
          </a:lstStyle>
          <a:p>
            <a:endParaRPr lang="fr-LU" dirty="0"/>
          </a:p>
        </p:txBody>
      </p:sp>
      <p:sp>
        <p:nvSpPr>
          <p:cNvPr id="4" name="Slide Number Placeholder 3"/>
          <p:cNvSpPr>
            <a:spLocks noGrp="1"/>
          </p:cNvSpPr>
          <p:nvPr>
            <p:ph type="sldNum" sz="quarter" idx="12"/>
          </p:nvPr>
        </p:nvSpPr>
        <p:spPr/>
        <p:txBody>
          <a:bodyPr/>
          <a:lstStyle>
            <a:lvl1pPr>
              <a:defRPr>
                <a:solidFill>
                  <a:schemeClr val="bg1"/>
                </a:solidFill>
                <a:latin typeface="+mn-lt"/>
                <a:cs typeface="Arial" panose="020B0604020202020204" pitchFamily="34" charset="0"/>
              </a:defRPr>
            </a:lvl1pPr>
          </a:lstStyle>
          <a:p>
            <a:fld id="{E18F1365-6A11-4D2C-A586-41215F74B123}" type="slidenum">
              <a:rPr lang="fr-LU" smtClean="0"/>
              <a:pPr/>
              <a:t>‹#›</a:t>
            </a:fld>
            <a:endParaRPr lang="fr-LU" dirty="0"/>
          </a:p>
        </p:txBody>
      </p:sp>
    </p:spTree>
    <p:extLst>
      <p:ext uri="{BB962C8B-B14F-4D97-AF65-F5344CB8AC3E}">
        <p14:creationId xmlns:p14="http://schemas.microsoft.com/office/powerpoint/2010/main" val="317720952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3000" b="1">
                <a:solidFill>
                  <a:schemeClr val="bg1"/>
                </a:solidFill>
                <a:latin typeface="+mn-lt"/>
                <a:cs typeface="Arial" panose="020B0604020202020204" pitchFamily="34" charset="0"/>
              </a:defRPr>
            </a:lvl1pPr>
          </a:lstStyle>
          <a:p>
            <a:r>
              <a:rPr lang="en-US" dirty="0" smtClean="0"/>
              <a:t>Click to edit Master title style</a:t>
            </a:r>
            <a:endParaRPr lang="fr-LU" dirty="0"/>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latin typeface="+mn-lt"/>
                <a:cs typeface="Arial" panose="020B0604020202020204" pitchFamily="34" charset="0"/>
              </a:defRPr>
            </a:lvl1pPr>
            <a:lvl2pPr>
              <a:defRPr sz="2800">
                <a:solidFill>
                  <a:schemeClr val="bg1"/>
                </a:solidFill>
                <a:latin typeface="+mn-lt"/>
                <a:cs typeface="Arial" panose="020B0604020202020204" pitchFamily="34" charset="0"/>
              </a:defRPr>
            </a:lvl2pPr>
            <a:lvl3pPr>
              <a:defRPr sz="2400">
                <a:solidFill>
                  <a:schemeClr val="bg1"/>
                </a:solidFill>
                <a:latin typeface="+mn-lt"/>
                <a:cs typeface="Arial" panose="020B0604020202020204" pitchFamily="34" charset="0"/>
              </a:defRPr>
            </a:lvl3pPr>
            <a:lvl4pPr>
              <a:defRPr sz="2000">
                <a:solidFill>
                  <a:schemeClr val="bg1"/>
                </a:solidFill>
                <a:latin typeface="+mn-lt"/>
                <a:cs typeface="Arial" panose="020B0604020202020204" pitchFamily="34" charset="0"/>
              </a:defRPr>
            </a:lvl4pPr>
            <a:lvl5pPr>
              <a:defRPr sz="2000">
                <a:solidFill>
                  <a:schemeClr val="bg1"/>
                </a:solidFill>
                <a:latin typeface="+mn-lt"/>
                <a:cs typeface="Arial" panose="020B0604020202020204" pitchFamily="34" charset="0"/>
              </a:defRPr>
            </a:lvl5pPr>
            <a:lvl6pPr>
              <a:defRPr sz="2000"/>
            </a:lvl6pPr>
            <a:lvl7pPr>
              <a:defRPr sz="2000"/>
            </a:lvl7pPr>
            <a:lvl8pPr>
              <a:defRPr sz="2000"/>
            </a:lvl8pPr>
            <a:lvl9pPr>
              <a:defRPr sz="20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L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latin typeface="+mn-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
        <p:nvSpPr>
          <p:cNvPr id="6" name="Footer Placeholder 5"/>
          <p:cNvSpPr>
            <a:spLocks noGrp="1"/>
          </p:cNvSpPr>
          <p:nvPr>
            <p:ph type="ftr" sz="quarter" idx="11"/>
          </p:nvPr>
        </p:nvSpPr>
        <p:spPr/>
        <p:txBody>
          <a:bodyPr/>
          <a:lstStyle>
            <a:lvl1pPr>
              <a:defRPr>
                <a:solidFill>
                  <a:schemeClr val="bg1"/>
                </a:solidFill>
                <a:latin typeface="+mn-lt"/>
                <a:cs typeface="Arial" panose="020B0604020202020204" pitchFamily="34" charset="0"/>
              </a:defRPr>
            </a:lvl1pPr>
          </a:lstStyle>
          <a:p>
            <a:endParaRPr lang="fr-LU" dirty="0"/>
          </a:p>
        </p:txBody>
      </p:sp>
      <p:sp>
        <p:nvSpPr>
          <p:cNvPr id="7" name="Slide Number Placeholder 6"/>
          <p:cNvSpPr>
            <a:spLocks noGrp="1"/>
          </p:cNvSpPr>
          <p:nvPr>
            <p:ph type="sldNum" sz="quarter" idx="12"/>
          </p:nvPr>
        </p:nvSpPr>
        <p:spPr/>
        <p:txBody>
          <a:bodyPr/>
          <a:lstStyle>
            <a:lvl1pPr>
              <a:defRPr>
                <a:solidFill>
                  <a:schemeClr val="bg1"/>
                </a:solidFill>
                <a:latin typeface="+mn-lt"/>
                <a:cs typeface="Arial" panose="020B0604020202020204" pitchFamily="34" charset="0"/>
              </a:defRPr>
            </a:lvl1pPr>
          </a:lstStyle>
          <a:p>
            <a:fld id="{E18F1365-6A11-4D2C-A586-41215F74B123}" type="slidenum">
              <a:rPr lang="fr-LU" smtClean="0"/>
              <a:pPr/>
              <a:t>‹#›</a:t>
            </a:fld>
            <a:endParaRPr lang="fr-LU" dirty="0"/>
          </a:p>
        </p:txBody>
      </p:sp>
    </p:spTree>
    <p:extLst>
      <p:ext uri="{BB962C8B-B14F-4D97-AF65-F5344CB8AC3E}">
        <p14:creationId xmlns:p14="http://schemas.microsoft.com/office/powerpoint/2010/main" val="6579462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3000" b="1">
                <a:solidFill>
                  <a:schemeClr val="bg1"/>
                </a:solidFill>
                <a:latin typeface="+mn-lt"/>
                <a:cs typeface="Arial" panose="020B0604020202020204" pitchFamily="34" charset="0"/>
              </a:defRPr>
            </a:lvl1pPr>
          </a:lstStyle>
          <a:p>
            <a:r>
              <a:rPr lang="en-US" dirty="0" smtClean="0"/>
              <a:t>Click to edit Master title style</a:t>
            </a:r>
            <a:endParaRPr lang="fr-LU"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L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latin typeface="+mn-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
        <p:nvSpPr>
          <p:cNvPr id="6" name="Footer Placeholder 5"/>
          <p:cNvSpPr>
            <a:spLocks noGrp="1"/>
          </p:cNvSpPr>
          <p:nvPr>
            <p:ph type="ftr" sz="quarter" idx="11"/>
          </p:nvPr>
        </p:nvSpPr>
        <p:spPr/>
        <p:txBody>
          <a:bodyPr/>
          <a:lstStyle>
            <a:lvl1pPr>
              <a:defRPr>
                <a:solidFill>
                  <a:schemeClr val="bg1"/>
                </a:solidFill>
                <a:latin typeface="+mn-lt"/>
                <a:cs typeface="Arial" panose="020B0604020202020204" pitchFamily="34" charset="0"/>
              </a:defRPr>
            </a:lvl1pPr>
          </a:lstStyle>
          <a:p>
            <a:endParaRPr lang="fr-LU" dirty="0"/>
          </a:p>
        </p:txBody>
      </p:sp>
      <p:sp>
        <p:nvSpPr>
          <p:cNvPr id="7" name="Slide Number Placeholder 6"/>
          <p:cNvSpPr>
            <a:spLocks noGrp="1"/>
          </p:cNvSpPr>
          <p:nvPr>
            <p:ph type="sldNum" sz="quarter" idx="12"/>
          </p:nvPr>
        </p:nvSpPr>
        <p:spPr/>
        <p:txBody>
          <a:bodyPr/>
          <a:lstStyle>
            <a:lvl1pPr>
              <a:defRPr>
                <a:solidFill>
                  <a:schemeClr val="bg1"/>
                </a:solidFill>
                <a:latin typeface="+mn-lt"/>
                <a:cs typeface="Arial" panose="020B0604020202020204" pitchFamily="34" charset="0"/>
              </a:defRPr>
            </a:lvl1pPr>
          </a:lstStyle>
          <a:p>
            <a:fld id="{E18F1365-6A11-4D2C-A586-41215F74B123}" type="slidenum">
              <a:rPr lang="fr-LU" smtClean="0"/>
              <a:pPr/>
              <a:t>‹#›</a:t>
            </a:fld>
            <a:endParaRPr lang="fr-LU" dirty="0"/>
          </a:p>
        </p:txBody>
      </p:sp>
    </p:spTree>
    <p:extLst>
      <p:ext uri="{BB962C8B-B14F-4D97-AF65-F5344CB8AC3E}">
        <p14:creationId xmlns:p14="http://schemas.microsoft.com/office/powerpoint/2010/main" val="229423784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C2D69"/>
            </a:gs>
            <a:gs pos="35000">
              <a:srgbClr val="064785"/>
            </a:gs>
            <a:gs pos="100000">
              <a:srgbClr val="0061A1"/>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fr-L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LU"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mn-lt"/>
                <a:cs typeface="Arial" panose="020B0604020202020204" pitchFamily="34" charset="0"/>
              </a:defRPr>
            </a:lvl1pPr>
          </a:lstStyle>
          <a:p>
            <a:endParaRPr lang="fr-L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E18F1365-6A11-4D2C-A586-41215F74B123}" type="slidenum">
              <a:rPr lang="fr-LU" smtClean="0"/>
              <a:pPr/>
              <a:t>‹#›</a:t>
            </a:fld>
            <a:endParaRPr lang="fr-LU" dirty="0"/>
          </a:p>
        </p:txBody>
      </p:sp>
      <p:pic>
        <p:nvPicPr>
          <p:cNvPr id="7" name="Picture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58485" y="185738"/>
            <a:ext cx="1676822" cy="873041"/>
          </a:xfrm>
          <a:prstGeom prst="rect">
            <a:avLst/>
          </a:prstGeom>
        </p:spPr>
      </p:pic>
    </p:spTree>
    <p:extLst>
      <p:ext uri="{BB962C8B-B14F-4D97-AF65-F5344CB8AC3E}">
        <p14:creationId xmlns:p14="http://schemas.microsoft.com/office/powerpoint/2010/main" val="2061676952"/>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72" r:id="rId1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000" b="1" kern="1200">
          <a:solidFill>
            <a:schemeClr val="bg1"/>
          </a:solidFill>
          <a:latin typeface="+mn-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fr-L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LU"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C2D69"/>
                </a:solidFill>
                <a:latin typeface="Arial" panose="020B0604020202020204" pitchFamily="34" charset="0"/>
                <a:cs typeface="Arial" panose="020B0604020202020204" pitchFamily="34" charset="0"/>
              </a:defRPr>
            </a:lvl1pPr>
          </a:lstStyle>
          <a:p>
            <a:endParaRPr lang="fr-L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C2D69"/>
                </a:solidFill>
                <a:latin typeface="Arial" panose="020B0604020202020204" pitchFamily="34" charset="0"/>
                <a:cs typeface="Arial" panose="020B0604020202020204" pitchFamily="34" charset="0"/>
              </a:defRPr>
            </a:lvl1pPr>
          </a:lstStyle>
          <a:p>
            <a:fld id="{E18F1365-6A11-4D2C-A586-41215F74B123}" type="slidenum">
              <a:rPr lang="fr-LU" smtClean="0"/>
              <a:pPr/>
              <a:t>‹#›</a:t>
            </a:fld>
            <a:endParaRPr lang="fr-LU" dirty="0"/>
          </a:p>
        </p:txBody>
      </p:sp>
      <p:pic>
        <p:nvPicPr>
          <p:cNvPr id="8" name="Picture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143045" y="284678"/>
            <a:ext cx="1707702" cy="889788"/>
          </a:xfrm>
          <a:prstGeom prst="rect">
            <a:avLst/>
          </a:prstGeom>
        </p:spPr>
      </p:pic>
    </p:spTree>
    <p:extLst>
      <p:ext uri="{BB962C8B-B14F-4D97-AF65-F5344CB8AC3E}">
        <p14:creationId xmlns:p14="http://schemas.microsoft.com/office/powerpoint/2010/main" val="40427952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8" r:id="rId4"/>
    <p:sldLayoutId id="2147483679" r:id="rId5"/>
    <p:sldLayoutId id="2147483680" r:id="rId6"/>
    <p:sldLayoutId id="2147483682" r:id="rId7"/>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000" b="1" kern="1200">
          <a:solidFill>
            <a:srgbClr val="0061A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3434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3434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3434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3434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3434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legilux.public.lu/eli/etat/leg/rgd/2016/02/08/n1/jo"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aaa.public.lu/fr/support/faq/faqs-bonus-malus.html"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hyperlink" Target="https://aaa.public.lu/fr/securite-sante-travail/veilleetreglementation/salaries-designes.html" TargetMode="Externa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18F1365-6A11-4D2C-A586-41215F74B123}" type="slidenum">
              <a:rPr lang="fr-LU" smtClean="0"/>
              <a:t>1</a:t>
            </a:fld>
            <a:endParaRPr lang="fr-LU"/>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5881" y="3760534"/>
            <a:ext cx="3033264" cy="21485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itle 1"/>
          <p:cNvSpPr>
            <a:spLocks noGrp="1"/>
          </p:cNvSpPr>
          <p:nvPr>
            <p:ph type="ctrTitle"/>
          </p:nvPr>
        </p:nvSpPr>
        <p:spPr>
          <a:xfrm>
            <a:off x="1560513" y="1079233"/>
            <a:ext cx="9144000" cy="2387600"/>
          </a:xfrm>
        </p:spPr>
        <p:txBody>
          <a:bodyPr/>
          <a:lstStyle/>
          <a:p>
            <a:r>
              <a:rPr lang="de-DE" sz="6600" dirty="0" smtClean="0"/>
              <a:t>Assurance </a:t>
            </a:r>
            <a:r>
              <a:rPr lang="de-DE" sz="6600" dirty="0" err="1" smtClean="0"/>
              <a:t>accident</a:t>
            </a:r>
            <a:r>
              <a:rPr lang="de-DE" dirty="0" smtClean="0"/>
              <a:t> </a:t>
            </a:r>
            <a:r>
              <a:rPr lang="de-DE" dirty="0"/>
              <a:t/>
            </a:r>
            <a:br>
              <a:rPr lang="de-DE" dirty="0"/>
            </a:br>
            <a:r>
              <a:rPr lang="fr-LU" sz="2800" dirty="0" smtClean="0"/>
              <a:t>Version </a:t>
            </a:r>
            <a:r>
              <a:rPr lang="fr-LU" sz="2800" dirty="0" smtClean="0"/>
              <a:t>03/2024</a:t>
            </a:r>
            <a:r>
              <a:rPr lang="fr-LU" sz="2800" dirty="0"/>
              <a:t/>
            </a:r>
            <a:br>
              <a:rPr lang="fr-LU" sz="2800" dirty="0"/>
            </a:br>
            <a:endParaRPr lang="de-DE" sz="2800" dirty="0"/>
          </a:p>
        </p:txBody>
      </p:sp>
    </p:spTree>
    <p:extLst>
      <p:ext uri="{BB962C8B-B14F-4D97-AF65-F5344CB8AC3E}">
        <p14:creationId xmlns:p14="http://schemas.microsoft.com/office/powerpoint/2010/main" val="13538858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Principes</a:t>
            </a:r>
            <a:endParaRPr lang="fr-LU" dirty="0"/>
          </a:p>
        </p:txBody>
      </p:sp>
      <p:sp>
        <p:nvSpPr>
          <p:cNvPr id="4" name="Content Placeholder 3"/>
          <p:cNvSpPr>
            <a:spLocks noGrp="1"/>
          </p:cNvSpPr>
          <p:nvPr>
            <p:ph sz="half" idx="2"/>
          </p:nvPr>
        </p:nvSpPr>
        <p:spPr>
          <a:xfrm>
            <a:off x="822955" y="1681163"/>
            <a:ext cx="6684750" cy="4498975"/>
          </a:xfrm>
        </p:spPr>
        <p:txBody>
          <a:bodyPr>
            <a:normAutofit fontScale="92500" lnSpcReduction="10000"/>
          </a:bodyPr>
          <a:lstStyle/>
          <a:p>
            <a:pPr algn="just"/>
            <a:r>
              <a:rPr lang="fr-LU" dirty="0" smtClean="0"/>
              <a:t>Adhésion </a:t>
            </a:r>
            <a:r>
              <a:rPr lang="fr-LU" b="1" dirty="0">
                <a:solidFill>
                  <a:srgbClr val="0C2D69"/>
                </a:solidFill>
              </a:rPr>
              <a:t>obligatoire</a:t>
            </a:r>
            <a:r>
              <a:rPr lang="fr-LU" dirty="0"/>
              <a:t> de tous les employeurs</a:t>
            </a:r>
          </a:p>
          <a:p>
            <a:pPr algn="just"/>
            <a:r>
              <a:rPr lang="fr-LU" dirty="0" smtClean="0"/>
              <a:t>Financement </a:t>
            </a:r>
            <a:r>
              <a:rPr lang="fr-LU" dirty="0"/>
              <a:t>par les employeurs et l’Etat</a:t>
            </a:r>
          </a:p>
          <a:p>
            <a:pPr algn="just"/>
            <a:r>
              <a:rPr lang="fr-LU" b="1" dirty="0" smtClean="0">
                <a:solidFill>
                  <a:srgbClr val="0C2D69"/>
                </a:solidFill>
              </a:rPr>
              <a:t>Exclusion </a:t>
            </a:r>
            <a:r>
              <a:rPr lang="fr-LU" b="1" dirty="0">
                <a:solidFill>
                  <a:srgbClr val="0C2D69"/>
                </a:solidFill>
              </a:rPr>
              <a:t>d’un recours judiciaire </a:t>
            </a:r>
            <a:r>
              <a:rPr lang="fr-LU" dirty="0"/>
              <a:t>contre l’employeur sauf condamnation pénale pour avoir provoqué l’accident intentionnellement mais obligation de prendre des mesures en vue de prévenir les risques professionnels</a:t>
            </a:r>
          </a:p>
          <a:p>
            <a:pPr algn="just"/>
            <a:r>
              <a:rPr lang="fr-LU" dirty="0" smtClean="0"/>
              <a:t>Indemnisation </a:t>
            </a:r>
            <a:r>
              <a:rPr lang="fr-LU" b="1" dirty="0">
                <a:solidFill>
                  <a:srgbClr val="0C2D69"/>
                </a:solidFill>
              </a:rPr>
              <a:t>automatique</a:t>
            </a:r>
            <a:r>
              <a:rPr lang="fr-LU" dirty="0"/>
              <a:t> des victimes sans procédure judiciaire et sans preuve d’une faute de l’employeur</a:t>
            </a:r>
          </a:p>
          <a:p>
            <a:pPr algn="just"/>
            <a:r>
              <a:rPr lang="fr-LU" dirty="0" smtClean="0"/>
              <a:t>Indemnisation </a:t>
            </a:r>
            <a:r>
              <a:rPr lang="fr-LU" b="1" dirty="0">
                <a:solidFill>
                  <a:srgbClr val="0C2D69"/>
                </a:solidFill>
              </a:rPr>
              <a:t>obligatoire</a:t>
            </a:r>
            <a:r>
              <a:rPr lang="fr-LU" dirty="0"/>
              <a:t> par l’AAA des victimes sauf </a:t>
            </a:r>
            <a:r>
              <a:rPr lang="fr-LU" dirty="0" smtClean="0"/>
              <a:t>faute </a:t>
            </a:r>
            <a:r>
              <a:rPr lang="fr-LU" dirty="0"/>
              <a:t>grave du salarié / condamnation pénale</a:t>
            </a:r>
          </a:p>
          <a:p>
            <a:endParaRPr lang="fr-LU" dirty="0"/>
          </a:p>
        </p:txBody>
      </p:sp>
      <p:pic>
        <p:nvPicPr>
          <p:cNvPr id="10" name="Content Placeholder 9"/>
          <p:cNvPicPr>
            <a:picLocks noGrp="1" noChangeAspect="1"/>
          </p:cNvPicPr>
          <p:nvPr>
            <p:ph sz="quarter" idx="4"/>
          </p:nvPr>
        </p:nvPicPr>
        <p:blipFill rotWithShape="1">
          <a:blip r:embed="rId2" cstate="print">
            <a:extLst>
              <a:ext uri="{28A0092B-C50C-407E-A947-70E740481C1C}">
                <a14:useLocalDpi xmlns:a14="http://schemas.microsoft.com/office/drawing/2010/main" val="0"/>
              </a:ext>
            </a:extLst>
          </a:blip>
          <a:srcRect r="13643"/>
          <a:stretch/>
        </p:blipFill>
        <p:spPr>
          <a:xfrm>
            <a:off x="7951831" y="1927959"/>
            <a:ext cx="3833224" cy="23793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Footer Placeholder 7"/>
          <p:cNvSpPr>
            <a:spLocks noGrp="1"/>
          </p:cNvSpPr>
          <p:nvPr>
            <p:ph type="ftr" sz="quarter" idx="11"/>
          </p:nvPr>
        </p:nvSpPr>
        <p:spPr/>
        <p:txBody>
          <a:bodyPr/>
          <a:lstStyle/>
          <a:p>
            <a:endParaRPr lang="fr-LU" dirty="0"/>
          </a:p>
        </p:txBody>
      </p:sp>
      <p:sp>
        <p:nvSpPr>
          <p:cNvPr id="9" name="Slide Number Placeholder 8"/>
          <p:cNvSpPr>
            <a:spLocks noGrp="1"/>
          </p:cNvSpPr>
          <p:nvPr>
            <p:ph type="sldNum" sz="quarter" idx="12"/>
          </p:nvPr>
        </p:nvSpPr>
        <p:spPr/>
        <p:txBody>
          <a:bodyPr/>
          <a:lstStyle/>
          <a:p>
            <a:fld id="{E18F1365-6A11-4D2C-A586-41215F74B123}" type="slidenum">
              <a:rPr lang="fr-LU" smtClean="0"/>
              <a:pPr/>
              <a:t>10</a:t>
            </a:fld>
            <a:endParaRPr lang="fr-LU" dirty="0"/>
          </a:p>
        </p:txBody>
      </p:sp>
    </p:spTree>
    <p:extLst>
      <p:ext uri="{BB962C8B-B14F-4D97-AF65-F5344CB8AC3E}">
        <p14:creationId xmlns:p14="http://schemas.microsoft.com/office/powerpoint/2010/main" val="34587581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Financement</a:t>
            </a:r>
            <a:endParaRPr lang="fr-LU" dirty="0"/>
          </a:p>
        </p:txBody>
      </p:sp>
      <p:sp>
        <p:nvSpPr>
          <p:cNvPr id="3" name="Content Placeholder 2"/>
          <p:cNvSpPr>
            <a:spLocks noGrp="1"/>
          </p:cNvSpPr>
          <p:nvPr>
            <p:ph idx="1"/>
          </p:nvPr>
        </p:nvSpPr>
        <p:spPr/>
        <p:txBody>
          <a:bodyPr>
            <a:normAutofit fontScale="77500" lnSpcReduction="20000"/>
          </a:bodyPr>
          <a:lstStyle/>
          <a:p>
            <a:r>
              <a:rPr lang="fr-LU" b="1" dirty="0" smtClean="0"/>
              <a:t>Recettes</a:t>
            </a:r>
            <a:r>
              <a:rPr lang="fr-LU" dirty="0" smtClean="0"/>
              <a:t>:</a:t>
            </a:r>
          </a:p>
          <a:p>
            <a:pPr marL="361950" indent="-180975">
              <a:buFont typeface="Calibri" panose="020F0502020204030204" pitchFamily="34" charset="0"/>
              <a:buChar char="⁻"/>
            </a:pPr>
            <a:r>
              <a:rPr lang="fr-LU" dirty="0"/>
              <a:t>Cotisations des employeurs du régime général (environ 90%)</a:t>
            </a:r>
          </a:p>
          <a:p>
            <a:pPr marL="361950" indent="-180975">
              <a:buFont typeface="Calibri" panose="020F0502020204030204" pitchFamily="34" charset="0"/>
              <a:buChar char="⁻"/>
            </a:pPr>
            <a:r>
              <a:rPr lang="fr-LU" dirty="0" smtClean="0"/>
              <a:t>Remboursement des </a:t>
            </a:r>
            <a:r>
              <a:rPr lang="fr-LU" dirty="0"/>
              <a:t>prestations par l’Etat pour les régimes spéciaux (environ 5%)</a:t>
            </a:r>
          </a:p>
          <a:p>
            <a:pPr marL="361950" indent="-180975">
              <a:buFont typeface="Calibri" panose="020F0502020204030204" pitchFamily="34" charset="0"/>
              <a:buChar char="⁻"/>
            </a:pPr>
            <a:r>
              <a:rPr lang="fr-LU" dirty="0"/>
              <a:t>Recettes diverses: 5% recours contre tiers, produits financiers, autres revenus (environ 5</a:t>
            </a:r>
            <a:r>
              <a:rPr lang="fr-LU" dirty="0" smtClean="0"/>
              <a:t>%)</a:t>
            </a:r>
            <a:endParaRPr lang="fr-LU" dirty="0"/>
          </a:p>
          <a:p>
            <a:r>
              <a:rPr lang="fr-LU" dirty="0"/>
              <a:t>Assiette = assiette pension (max. de 5 x SSM</a:t>
            </a:r>
            <a:r>
              <a:rPr lang="fr-LU" dirty="0" smtClean="0"/>
              <a:t>)</a:t>
            </a:r>
          </a:p>
          <a:p>
            <a:r>
              <a:rPr lang="fr-LU" b="1" dirty="0"/>
              <a:t>Taux de cotisation unique </a:t>
            </a:r>
            <a:r>
              <a:rPr lang="fr-LU" dirty="0"/>
              <a:t>(loi du 17 décembre 2010</a:t>
            </a:r>
            <a:r>
              <a:rPr lang="fr-LU" dirty="0" smtClean="0"/>
              <a:t>)</a:t>
            </a:r>
            <a:endParaRPr lang="fr-LU" dirty="0"/>
          </a:p>
          <a:p>
            <a:r>
              <a:rPr lang="fr-LU" dirty="0"/>
              <a:t>Constitution d’une réserve ≥ au montant des dépenses courantes de l’avant-dernier </a:t>
            </a:r>
            <a:r>
              <a:rPr lang="fr-LU" dirty="0" smtClean="0"/>
              <a:t>exercice</a:t>
            </a:r>
            <a:endParaRPr lang="fr-LU" dirty="0"/>
          </a:p>
          <a:p>
            <a:r>
              <a:rPr lang="fr-LU" b="1" dirty="0"/>
              <a:t>Système bonus-malus </a:t>
            </a:r>
            <a:r>
              <a:rPr lang="fr-LU" dirty="0"/>
              <a:t>(</a:t>
            </a:r>
            <a:r>
              <a:rPr lang="fr-LU" dirty="0" smtClean="0"/>
              <a:t>Majoration ou diminution </a:t>
            </a:r>
            <a:r>
              <a:rPr lang="fr-LU" dirty="0"/>
              <a:t>du taux de cotisation</a:t>
            </a:r>
            <a:r>
              <a:rPr lang="fr-LU" dirty="0" smtClean="0"/>
              <a:t>)</a:t>
            </a:r>
            <a:endParaRPr lang="fr-LU" dirty="0"/>
          </a:p>
          <a:p>
            <a:pPr marL="0" indent="0">
              <a:buNone/>
            </a:pPr>
            <a:r>
              <a:rPr lang="fr-LU" i="1" dirty="0"/>
              <a:t>(art. 158 du CSS) « Le taux de cotisation peut être diminué ou augmenté, au maximum jusqu’à concurrence de 50%. A cet effet, les cotisants sont répartis en classes de risques. La diminution ou la majoration se fait en fonction du nombre, de la gravité ou des charges des accidents au cours d’une période d’observation récente d’une ou de deux années. Il n’es tenu compte ni des accidents de trajet ni des maladies professionnelles. Le champ et les modalités d’application du présent article sont précisés par règlement grand-ducal  (</a:t>
            </a:r>
            <a:r>
              <a:rPr lang="fr-LU" i="1" dirty="0" smtClean="0"/>
              <a:t>RGD modifié </a:t>
            </a:r>
            <a:r>
              <a:rPr lang="fr-LU" i="1" dirty="0"/>
              <a:t>du 08.02.2016). »</a:t>
            </a:r>
          </a:p>
          <a:p>
            <a:pPr marL="0" indent="0">
              <a:buNone/>
            </a:pPr>
            <a:endParaRPr lang="fr-LU" dirty="0"/>
          </a:p>
          <a:p>
            <a:endParaRPr lang="fr-LU"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LU" sz="1200" b="0" i="0" u="none" strike="noStrike" kern="1200" cap="none" spc="0" normalizeH="0" baseline="0" noProof="0" dirty="0">
              <a:ln>
                <a:noFill/>
              </a:ln>
              <a:solidFill>
                <a:srgbClr val="0C2D69"/>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1365-6A11-4D2C-A586-41215F74B123}" type="slidenum">
              <a:rPr kumimoji="0" lang="fr-LU" sz="1200" b="0" i="0" u="none" strike="noStrike" kern="1200" cap="none" spc="0" normalizeH="0" baseline="0" noProof="0" smtClean="0">
                <a:ln>
                  <a:noFill/>
                </a:ln>
                <a:solidFill>
                  <a:srgbClr val="0C2D69"/>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LU" sz="1200" b="0" i="0" u="none" strike="noStrike" kern="1200" cap="none" spc="0" normalizeH="0" baseline="0" noProof="0" dirty="0">
              <a:ln>
                <a:noFill/>
              </a:ln>
              <a:solidFill>
                <a:srgbClr val="0C2D69"/>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7324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18F1365-6A11-4D2C-A586-41215F74B123}" type="slidenum">
              <a:rPr lang="fr-LU" smtClean="0"/>
              <a:pPr/>
              <a:t>12</a:t>
            </a:fld>
            <a:endParaRPr lang="fr-LU" dirty="0"/>
          </a:p>
        </p:txBody>
      </p:sp>
      <p:sp>
        <p:nvSpPr>
          <p:cNvPr id="11" name="Title 10"/>
          <p:cNvSpPr>
            <a:spLocks noGrp="1"/>
          </p:cNvSpPr>
          <p:nvPr>
            <p:ph type="title"/>
          </p:nvPr>
        </p:nvSpPr>
        <p:spPr>
          <a:xfrm>
            <a:off x="563417" y="296413"/>
            <a:ext cx="10515600" cy="1325563"/>
          </a:xfrm>
        </p:spPr>
        <p:txBody>
          <a:bodyPr/>
          <a:lstStyle/>
          <a:p>
            <a:r>
              <a:rPr lang="fr-LU" dirty="0"/>
              <a:t>Système bonus-malus </a:t>
            </a:r>
          </a:p>
        </p:txBody>
      </p:sp>
      <p:sp>
        <p:nvSpPr>
          <p:cNvPr id="14" name="Content Placeholder 2"/>
          <p:cNvSpPr>
            <a:spLocks noGrp="1"/>
          </p:cNvSpPr>
          <p:nvPr>
            <p:ph idx="1"/>
          </p:nvPr>
        </p:nvSpPr>
        <p:spPr>
          <a:xfrm>
            <a:off x="563416" y="1621976"/>
            <a:ext cx="11209483" cy="4607374"/>
          </a:xfrm>
        </p:spPr>
        <p:txBody>
          <a:bodyPr>
            <a:normAutofit/>
          </a:bodyPr>
          <a:lstStyle/>
          <a:p>
            <a:pPr algn="just">
              <a:spcAft>
                <a:spcPts val="1800"/>
              </a:spcAft>
            </a:pPr>
            <a:r>
              <a:rPr lang="fr-CH" sz="2400" dirty="0"/>
              <a:t>Introduction du système bonus-malus </a:t>
            </a:r>
            <a:r>
              <a:rPr lang="fr-CH" sz="2400" b="1" dirty="0"/>
              <a:t>en 2019</a:t>
            </a:r>
          </a:p>
          <a:p>
            <a:pPr algn="just">
              <a:spcAft>
                <a:spcPts val="1200"/>
              </a:spcAft>
            </a:pPr>
            <a:r>
              <a:rPr lang="fr-CH" sz="2400" dirty="0" smtClean="0"/>
              <a:t>Principe </a:t>
            </a:r>
            <a:r>
              <a:rPr lang="fr-CH" sz="2400" dirty="0"/>
              <a:t>du système bonus-malus:</a:t>
            </a:r>
          </a:p>
          <a:p>
            <a:pPr lvl="1" algn="just">
              <a:spcAft>
                <a:spcPts val="1200"/>
              </a:spcAft>
              <a:buFont typeface="Wingdings" panose="05000000000000000000" pitchFamily="2" charset="2"/>
              <a:buChar char="Ø"/>
            </a:pPr>
            <a:r>
              <a:rPr lang="fr-CH" sz="2400" b="1" dirty="0"/>
              <a:t>Récompenser</a:t>
            </a:r>
            <a:r>
              <a:rPr lang="fr-CH" sz="2400" dirty="0"/>
              <a:t> les </a:t>
            </a:r>
            <a:r>
              <a:rPr lang="fr-CH" sz="2400" dirty="0" smtClean="0"/>
              <a:t>cotisants </a:t>
            </a:r>
            <a:r>
              <a:rPr lang="fr-CH" sz="2400" dirty="0"/>
              <a:t>qui garantissent un environnement de travail sûr et sain en diminuant leur taux de cotisation</a:t>
            </a:r>
          </a:p>
          <a:p>
            <a:pPr lvl="1" algn="just">
              <a:spcAft>
                <a:spcPts val="1800"/>
              </a:spcAft>
              <a:buFont typeface="Wingdings" panose="05000000000000000000" pitchFamily="2" charset="2"/>
              <a:buChar char="Ø"/>
            </a:pPr>
            <a:r>
              <a:rPr lang="fr-CH" sz="2400" b="1" dirty="0"/>
              <a:t>Pénaliser</a:t>
            </a:r>
            <a:r>
              <a:rPr lang="fr-CH" sz="2400" dirty="0"/>
              <a:t> les </a:t>
            </a:r>
            <a:r>
              <a:rPr lang="fr-CH" sz="2400" dirty="0" smtClean="0"/>
              <a:t>cotisants </a:t>
            </a:r>
            <a:r>
              <a:rPr lang="fr-CH" sz="2400" dirty="0"/>
              <a:t>«</a:t>
            </a:r>
            <a:r>
              <a:rPr lang="fr-LU" sz="2400" dirty="0" err="1"/>
              <a:t>accidentogènes</a:t>
            </a:r>
            <a:r>
              <a:rPr lang="fr-LU" sz="2400" dirty="0"/>
              <a:t>» </a:t>
            </a:r>
            <a:r>
              <a:rPr lang="fr-CH" sz="2400" dirty="0"/>
              <a:t>en augmentant leur taux de </a:t>
            </a:r>
            <a:r>
              <a:rPr lang="fr-CH" sz="2400" dirty="0" smtClean="0"/>
              <a:t>cotisation</a:t>
            </a:r>
            <a:endParaRPr lang="fr-CH" sz="2400" b="1" dirty="0" smtClean="0"/>
          </a:p>
          <a:p>
            <a:pPr algn="just">
              <a:spcAft>
                <a:spcPts val="1200"/>
              </a:spcAft>
            </a:pPr>
            <a:r>
              <a:rPr lang="fr-CH" sz="2400" dirty="0" smtClean="0"/>
              <a:t>Objectifs principaux:</a:t>
            </a:r>
          </a:p>
          <a:p>
            <a:pPr lvl="1" algn="just">
              <a:spcAft>
                <a:spcPts val="1200"/>
              </a:spcAft>
              <a:buFont typeface="Wingdings" panose="05000000000000000000" pitchFamily="2" charset="2"/>
              <a:buChar char="Ø"/>
            </a:pPr>
            <a:r>
              <a:rPr lang="fr-CH" sz="2400" b="1" dirty="0"/>
              <a:t>Sensibiliser</a:t>
            </a:r>
            <a:r>
              <a:rPr lang="fr-CH" sz="2400" dirty="0"/>
              <a:t> les cotisants en matière de la prévention des accidents</a:t>
            </a:r>
          </a:p>
          <a:p>
            <a:pPr lvl="1" algn="just">
              <a:spcAft>
                <a:spcPts val="600"/>
              </a:spcAft>
              <a:buFont typeface="Wingdings" panose="05000000000000000000" pitchFamily="2" charset="2"/>
              <a:buChar char="Ø"/>
            </a:pPr>
            <a:r>
              <a:rPr lang="fr-CH" sz="2400" b="1" dirty="0"/>
              <a:t>Inciter</a:t>
            </a:r>
            <a:r>
              <a:rPr lang="fr-CH" sz="2400" dirty="0"/>
              <a:t> les cotisants à </a:t>
            </a:r>
            <a:r>
              <a:rPr lang="fr-CH" sz="2400" dirty="0" smtClean="0"/>
              <a:t>investir davantage dans la sécurité </a:t>
            </a:r>
            <a:r>
              <a:rPr lang="fr-CH" sz="2400" dirty="0"/>
              <a:t>et </a:t>
            </a:r>
            <a:r>
              <a:rPr lang="fr-CH" sz="2400" dirty="0" smtClean="0"/>
              <a:t>la </a:t>
            </a:r>
            <a:r>
              <a:rPr lang="fr-CH" sz="2400" dirty="0"/>
              <a:t>santé au travail</a:t>
            </a:r>
          </a:p>
          <a:p>
            <a:endParaRPr lang="fr-CH" dirty="0" smtClean="0"/>
          </a:p>
          <a:p>
            <a:pPr lvl="1"/>
            <a:endParaRPr lang="fr-CH" dirty="0" smtClean="0"/>
          </a:p>
          <a:p>
            <a:pPr lvl="1"/>
            <a:endParaRPr lang="fr-CH" dirty="0" smtClean="0"/>
          </a:p>
          <a:p>
            <a:pPr marL="0" indent="0">
              <a:buNone/>
            </a:pPr>
            <a:endParaRPr lang="fr-FR" dirty="0" smtClean="0"/>
          </a:p>
          <a:p>
            <a:endParaRPr lang="fr-LU" dirty="0"/>
          </a:p>
        </p:txBody>
      </p:sp>
    </p:spTree>
    <p:extLst>
      <p:ext uri="{BB962C8B-B14F-4D97-AF65-F5344CB8AC3E}">
        <p14:creationId xmlns:p14="http://schemas.microsoft.com/office/powerpoint/2010/main" val="39151172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18F1365-6A11-4D2C-A586-41215F74B123}" type="slidenum">
              <a:rPr lang="fr-LU" smtClean="0"/>
              <a:pPr/>
              <a:t>13</a:t>
            </a:fld>
            <a:endParaRPr lang="fr-LU" dirty="0"/>
          </a:p>
        </p:txBody>
      </p:sp>
      <p:sp>
        <p:nvSpPr>
          <p:cNvPr id="11" name="Title 10"/>
          <p:cNvSpPr>
            <a:spLocks noGrp="1"/>
          </p:cNvSpPr>
          <p:nvPr>
            <p:ph type="title"/>
          </p:nvPr>
        </p:nvSpPr>
        <p:spPr>
          <a:xfrm>
            <a:off x="563417" y="392565"/>
            <a:ext cx="10515600" cy="1010887"/>
          </a:xfrm>
        </p:spPr>
        <p:txBody>
          <a:bodyPr/>
          <a:lstStyle/>
          <a:p>
            <a:r>
              <a:rPr lang="fr-LU" dirty="0"/>
              <a:t>Classes de </a:t>
            </a:r>
            <a:r>
              <a:rPr lang="fr-LU" dirty="0" smtClean="0"/>
              <a:t>risques</a:t>
            </a:r>
            <a:endParaRPr lang="fr-LU" dirty="0"/>
          </a:p>
        </p:txBody>
      </p:sp>
      <p:graphicFrame>
        <p:nvGraphicFramePr>
          <p:cNvPr id="10" name="Table 9"/>
          <p:cNvGraphicFramePr>
            <a:graphicFrameLocks noGrp="1"/>
          </p:cNvGraphicFramePr>
          <p:nvPr>
            <p:extLst/>
          </p:nvPr>
        </p:nvGraphicFramePr>
        <p:xfrm>
          <a:off x="563417" y="1320325"/>
          <a:ext cx="10790383" cy="5120640"/>
        </p:xfrm>
        <a:graphic>
          <a:graphicData uri="http://schemas.openxmlformats.org/drawingml/2006/table">
            <a:tbl>
              <a:tblPr firstRow="1" bandRow="1">
                <a:tableStyleId>{5940675A-B579-460E-94D1-54222C63F5DA}</a:tableStyleId>
              </a:tblPr>
              <a:tblGrid>
                <a:gridCol w="1170061">
                  <a:extLst>
                    <a:ext uri="{9D8B030D-6E8A-4147-A177-3AD203B41FA5}">
                      <a16:colId xmlns:a16="http://schemas.microsoft.com/office/drawing/2014/main" val="1733701877"/>
                    </a:ext>
                  </a:extLst>
                </a:gridCol>
                <a:gridCol w="9620322">
                  <a:extLst>
                    <a:ext uri="{9D8B030D-6E8A-4147-A177-3AD203B41FA5}">
                      <a16:colId xmlns:a16="http://schemas.microsoft.com/office/drawing/2014/main" val="2951728023"/>
                    </a:ext>
                  </a:extLst>
                </a:gridCol>
              </a:tblGrid>
              <a:tr h="270000">
                <a:tc>
                  <a:txBody>
                    <a:bodyPr/>
                    <a:lstStyle/>
                    <a:p>
                      <a:pPr algn="ctr"/>
                      <a:r>
                        <a:rPr lang="fr-LU" sz="1200" b="1" dirty="0" smtClean="0">
                          <a:solidFill>
                            <a:schemeClr val="bg1"/>
                          </a:solidFill>
                        </a:rPr>
                        <a:t>Classe</a:t>
                      </a:r>
                      <a:endParaRPr lang="fr-LU" sz="1200" b="1" dirty="0">
                        <a:solidFill>
                          <a:schemeClr val="bg1"/>
                        </a:solidFill>
                      </a:endParaRPr>
                    </a:p>
                  </a:txBody>
                  <a:tcPr>
                    <a:solidFill>
                      <a:srgbClr val="0061A1"/>
                    </a:solidFill>
                  </a:tcPr>
                </a:tc>
                <a:tc>
                  <a:txBody>
                    <a:bodyPr/>
                    <a:lstStyle/>
                    <a:p>
                      <a:r>
                        <a:rPr lang="fr-LU" sz="1200" b="1" dirty="0" smtClean="0">
                          <a:solidFill>
                            <a:schemeClr val="bg1"/>
                          </a:solidFill>
                        </a:rPr>
                        <a:t>Libellé</a:t>
                      </a:r>
                      <a:endParaRPr lang="fr-LU" sz="1200" b="1" dirty="0">
                        <a:solidFill>
                          <a:schemeClr val="bg1"/>
                        </a:solidFill>
                      </a:endParaRPr>
                    </a:p>
                  </a:txBody>
                  <a:tcPr>
                    <a:solidFill>
                      <a:srgbClr val="0061A1"/>
                    </a:solidFill>
                  </a:tcPr>
                </a:tc>
                <a:extLst>
                  <a:ext uri="{0D108BD9-81ED-4DB2-BD59-A6C34878D82A}">
                    <a16:rowId xmlns:a16="http://schemas.microsoft.com/office/drawing/2014/main" val="3180291843"/>
                  </a:ext>
                </a:extLst>
              </a:tr>
              <a:tr h="270000">
                <a:tc>
                  <a:txBody>
                    <a:bodyPr/>
                    <a:lstStyle/>
                    <a:p>
                      <a:pPr algn="ctr"/>
                      <a:r>
                        <a:rPr lang="fr-LU" sz="1200" b="1" dirty="0" smtClean="0">
                          <a:solidFill>
                            <a:srgbClr val="434342"/>
                          </a:solidFill>
                        </a:rPr>
                        <a:t>01</a:t>
                      </a:r>
                      <a:endParaRPr lang="fr-LU" sz="1200" b="1" dirty="0">
                        <a:solidFill>
                          <a:srgbClr val="43434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smtClean="0">
                          <a:solidFill>
                            <a:srgbClr val="434342"/>
                          </a:solidFill>
                          <a:effectLst/>
                        </a:rPr>
                        <a:t>Activités commerciales non classées ailleurs</a:t>
                      </a:r>
                      <a:endParaRPr lang="fr-LU" sz="1200" b="1" dirty="0" smtClean="0">
                        <a:solidFill>
                          <a:srgbClr val="434342"/>
                        </a:solidFill>
                        <a:effectLst/>
                        <a:latin typeface="+mn-lt"/>
                        <a:ea typeface="Times New Roman"/>
                      </a:endParaRPr>
                    </a:p>
                  </a:txBody>
                  <a:tcPr/>
                </a:tc>
                <a:extLst>
                  <a:ext uri="{0D108BD9-81ED-4DB2-BD59-A6C34878D82A}">
                    <a16:rowId xmlns:a16="http://schemas.microsoft.com/office/drawing/2014/main" val="888613125"/>
                  </a:ext>
                </a:extLst>
              </a:tr>
              <a:tr h="270000">
                <a:tc>
                  <a:txBody>
                    <a:bodyPr/>
                    <a:lstStyle/>
                    <a:p>
                      <a:pPr algn="ctr"/>
                      <a:r>
                        <a:rPr lang="fr-LU" sz="1200" b="1" dirty="0" smtClean="0">
                          <a:solidFill>
                            <a:srgbClr val="434342"/>
                          </a:solidFill>
                        </a:rPr>
                        <a:t>02</a:t>
                      </a:r>
                      <a:endParaRPr lang="fr-LU" sz="1200" b="1" dirty="0">
                        <a:solidFill>
                          <a:srgbClr val="43434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smtClean="0">
                          <a:solidFill>
                            <a:srgbClr val="434342"/>
                          </a:solidFill>
                          <a:effectLst/>
                        </a:rPr>
                        <a:t>Activités de ménage et de nettoyage</a:t>
                      </a:r>
                      <a:endParaRPr lang="fr-LU" sz="1200" b="1" dirty="0" smtClean="0">
                        <a:solidFill>
                          <a:srgbClr val="434342"/>
                        </a:solidFill>
                        <a:effectLst/>
                        <a:latin typeface="+mn-lt"/>
                        <a:ea typeface="Times New Roman"/>
                      </a:endParaRPr>
                    </a:p>
                  </a:txBody>
                  <a:tcPr/>
                </a:tc>
                <a:extLst>
                  <a:ext uri="{0D108BD9-81ED-4DB2-BD59-A6C34878D82A}">
                    <a16:rowId xmlns:a16="http://schemas.microsoft.com/office/drawing/2014/main" val="4153007423"/>
                  </a:ext>
                </a:extLst>
              </a:tr>
              <a:tr h="270000">
                <a:tc>
                  <a:txBody>
                    <a:bodyPr/>
                    <a:lstStyle/>
                    <a:p>
                      <a:pPr algn="ctr"/>
                      <a:r>
                        <a:rPr lang="fr-LU" sz="1200" b="1" dirty="0" smtClean="0">
                          <a:solidFill>
                            <a:srgbClr val="434342"/>
                          </a:solidFill>
                        </a:rPr>
                        <a:t>03</a:t>
                      </a:r>
                      <a:endParaRPr lang="fr-LU" sz="1200" b="1" dirty="0">
                        <a:solidFill>
                          <a:srgbClr val="43434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smtClean="0">
                          <a:solidFill>
                            <a:srgbClr val="434342"/>
                          </a:solidFill>
                          <a:effectLst/>
                        </a:rPr>
                        <a:t>Hôtels, restaurants et cafés</a:t>
                      </a:r>
                      <a:endParaRPr lang="fr-LU" sz="1200" b="1" dirty="0" smtClean="0">
                        <a:solidFill>
                          <a:srgbClr val="434342"/>
                        </a:solidFill>
                        <a:effectLst/>
                        <a:latin typeface="+mn-lt"/>
                        <a:ea typeface="Times New Roman"/>
                      </a:endParaRPr>
                    </a:p>
                  </a:txBody>
                  <a:tcPr/>
                </a:tc>
                <a:extLst>
                  <a:ext uri="{0D108BD9-81ED-4DB2-BD59-A6C34878D82A}">
                    <a16:rowId xmlns:a16="http://schemas.microsoft.com/office/drawing/2014/main" val="4180888223"/>
                  </a:ext>
                </a:extLst>
              </a:tr>
              <a:tr h="270000">
                <a:tc>
                  <a:txBody>
                    <a:bodyPr/>
                    <a:lstStyle/>
                    <a:p>
                      <a:pPr algn="ctr"/>
                      <a:r>
                        <a:rPr lang="fr-LU" sz="1200" b="1" dirty="0" smtClean="0">
                          <a:solidFill>
                            <a:srgbClr val="434342"/>
                          </a:solidFill>
                        </a:rPr>
                        <a:t>04</a:t>
                      </a:r>
                      <a:endParaRPr lang="fr-LU" sz="1200" b="1" dirty="0">
                        <a:solidFill>
                          <a:srgbClr val="43434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smtClean="0">
                          <a:solidFill>
                            <a:srgbClr val="434342"/>
                          </a:solidFill>
                          <a:effectLst/>
                        </a:rPr>
                        <a:t>Education, activités associatives, récréatives, sportives, culturelles et religieuses</a:t>
                      </a:r>
                      <a:endParaRPr lang="fr-LU" sz="1200" b="1" dirty="0" smtClean="0">
                        <a:solidFill>
                          <a:srgbClr val="434342"/>
                        </a:solidFill>
                        <a:effectLst/>
                        <a:latin typeface="+mn-lt"/>
                        <a:ea typeface="Times New Roman"/>
                      </a:endParaRPr>
                    </a:p>
                  </a:txBody>
                  <a:tcPr/>
                </a:tc>
                <a:extLst>
                  <a:ext uri="{0D108BD9-81ED-4DB2-BD59-A6C34878D82A}">
                    <a16:rowId xmlns:a16="http://schemas.microsoft.com/office/drawing/2014/main" val="2488678839"/>
                  </a:ext>
                </a:extLst>
              </a:tr>
              <a:tr h="270000">
                <a:tc>
                  <a:txBody>
                    <a:bodyPr/>
                    <a:lstStyle/>
                    <a:p>
                      <a:pPr algn="ctr"/>
                      <a:r>
                        <a:rPr lang="fr-LU" sz="1200" b="1" dirty="0" smtClean="0">
                          <a:solidFill>
                            <a:srgbClr val="434342"/>
                          </a:solidFill>
                        </a:rPr>
                        <a:t>05</a:t>
                      </a:r>
                      <a:endParaRPr lang="fr-LU" sz="1200" b="1" dirty="0">
                        <a:solidFill>
                          <a:srgbClr val="43434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smtClean="0">
                          <a:solidFill>
                            <a:srgbClr val="434342"/>
                          </a:solidFill>
                          <a:effectLst/>
                        </a:rPr>
                        <a:t>Santé, action sociale et soins de beauté</a:t>
                      </a:r>
                      <a:endParaRPr lang="fr-LU" sz="1200" b="1" dirty="0" smtClean="0">
                        <a:solidFill>
                          <a:srgbClr val="434342"/>
                        </a:solidFill>
                        <a:effectLst/>
                        <a:latin typeface="+mn-lt"/>
                        <a:ea typeface="Times New Roman"/>
                      </a:endParaRPr>
                    </a:p>
                  </a:txBody>
                  <a:tcPr/>
                </a:tc>
                <a:extLst>
                  <a:ext uri="{0D108BD9-81ED-4DB2-BD59-A6C34878D82A}">
                    <a16:rowId xmlns:a16="http://schemas.microsoft.com/office/drawing/2014/main" val="695803246"/>
                  </a:ext>
                </a:extLst>
              </a:tr>
              <a:tr h="270000">
                <a:tc>
                  <a:txBody>
                    <a:bodyPr/>
                    <a:lstStyle/>
                    <a:p>
                      <a:pPr algn="ctr"/>
                      <a:r>
                        <a:rPr lang="fr-LU" sz="1200" b="1" dirty="0" smtClean="0">
                          <a:solidFill>
                            <a:srgbClr val="434342"/>
                          </a:solidFill>
                        </a:rPr>
                        <a:t>06</a:t>
                      </a:r>
                      <a:endParaRPr lang="fr-LU" sz="1200" b="1" dirty="0">
                        <a:solidFill>
                          <a:srgbClr val="43434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smtClean="0">
                          <a:solidFill>
                            <a:srgbClr val="434342"/>
                          </a:solidFill>
                          <a:effectLst/>
                        </a:rPr>
                        <a:t>Assurances, activités financières, informatiques et immobilières, bureaux d’études, prestations de services et médias</a:t>
                      </a:r>
                      <a:endParaRPr lang="fr-LU" sz="1200" b="1" dirty="0" smtClean="0">
                        <a:solidFill>
                          <a:srgbClr val="434342"/>
                        </a:solidFill>
                        <a:effectLst/>
                        <a:latin typeface="+mn-lt"/>
                        <a:ea typeface="Times New Roman"/>
                      </a:endParaRPr>
                    </a:p>
                  </a:txBody>
                  <a:tcPr/>
                </a:tc>
                <a:extLst>
                  <a:ext uri="{0D108BD9-81ED-4DB2-BD59-A6C34878D82A}">
                    <a16:rowId xmlns:a16="http://schemas.microsoft.com/office/drawing/2014/main" val="30966806"/>
                  </a:ext>
                </a:extLst>
              </a:tr>
              <a:tr h="270000">
                <a:tc>
                  <a:txBody>
                    <a:bodyPr/>
                    <a:lstStyle/>
                    <a:p>
                      <a:pPr algn="ctr"/>
                      <a:r>
                        <a:rPr lang="fr-LU" sz="1200" b="1" dirty="0" smtClean="0">
                          <a:solidFill>
                            <a:srgbClr val="434342"/>
                          </a:solidFill>
                        </a:rPr>
                        <a:t>07</a:t>
                      </a:r>
                      <a:endParaRPr lang="fr-LU" sz="1200" b="1" dirty="0">
                        <a:solidFill>
                          <a:srgbClr val="43434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smtClean="0">
                          <a:solidFill>
                            <a:srgbClr val="434342"/>
                          </a:solidFill>
                          <a:effectLst/>
                        </a:rPr>
                        <a:t>Activités industrielles non classées ailleurs</a:t>
                      </a:r>
                      <a:endParaRPr lang="fr-LU" sz="1200" b="1" dirty="0" smtClean="0">
                        <a:solidFill>
                          <a:srgbClr val="434342"/>
                        </a:solidFill>
                        <a:effectLst/>
                        <a:latin typeface="+mn-lt"/>
                        <a:ea typeface="Times New Roman"/>
                      </a:endParaRPr>
                    </a:p>
                  </a:txBody>
                  <a:tcPr/>
                </a:tc>
                <a:extLst>
                  <a:ext uri="{0D108BD9-81ED-4DB2-BD59-A6C34878D82A}">
                    <a16:rowId xmlns:a16="http://schemas.microsoft.com/office/drawing/2014/main" val="3284438762"/>
                  </a:ext>
                </a:extLst>
              </a:tr>
              <a:tr h="270000">
                <a:tc>
                  <a:txBody>
                    <a:bodyPr/>
                    <a:lstStyle/>
                    <a:p>
                      <a:pPr algn="ctr"/>
                      <a:r>
                        <a:rPr lang="fr-LU" sz="1200" b="1" dirty="0" smtClean="0">
                          <a:solidFill>
                            <a:srgbClr val="434342"/>
                          </a:solidFill>
                        </a:rPr>
                        <a:t>08</a:t>
                      </a:r>
                      <a:endParaRPr lang="fr-LU" sz="1200" b="1" dirty="0">
                        <a:solidFill>
                          <a:srgbClr val="434342"/>
                        </a:solidFill>
                      </a:endParaRPr>
                    </a:p>
                  </a:txBody>
                  <a:tcPr/>
                </a:tc>
                <a:tc>
                  <a:txBody>
                    <a:bodyPr/>
                    <a:lstStyle/>
                    <a:p>
                      <a:pPr algn="just"/>
                      <a:r>
                        <a:rPr lang="fr-FR" sz="1200" b="1" dirty="0" smtClean="0">
                          <a:solidFill>
                            <a:srgbClr val="434342"/>
                          </a:solidFill>
                          <a:effectLst/>
                        </a:rPr>
                        <a:t>Travail des métaux, du bois et de matières synthétiques, fabrication, installation, réparation et maintenance de machines, de véhicules automobiles et d’équipements, ateliers de précision</a:t>
                      </a:r>
                      <a:endParaRPr lang="fr-LU" sz="1200" b="1" dirty="0">
                        <a:solidFill>
                          <a:srgbClr val="434342"/>
                        </a:solidFill>
                        <a:effectLst/>
                        <a:latin typeface="+mn-lt"/>
                        <a:ea typeface="Times New Roman"/>
                      </a:endParaRPr>
                    </a:p>
                  </a:txBody>
                  <a:tcPr/>
                </a:tc>
                <a:extLst>
                  <a:ext uri="{0D108BD9-81ED-4DB2-BD59-A6C34878D82A}">
                    <a16:rowId xmlns:a16="http://schemas.microsoft.com/office/drawing/2014/main" val="895413556"/>
                  </a:ext>
                </a:extLst>
              </a:tr>
              <a:tr h="270000">
                <a:tc>
                  <a:txBody>
                    <a:bodyPr/>
                    <a:lstStyle/>
                    <a:p>
                      <a:pPr algn="ctr"/>
                      <a:r>
                        <a:rPr lang="fr-LU" sz="1200" b="1" dirty="0" smtClean="0">
                          <a:solidFill>
                            <a:srgbClr val="434342"/>
                          </a:solidFill>
                        </a:rPr>
                        <a:t>09</a:t>
                      </a:r>
                      <a:endParaRPr lang="fr-LU" sz="1200" b="1" dirty="0">
                        <a:solidFill>
                          <a:srgbClr val="434342"/>
                        </a:solidFill>
                      </a:endParaRPr>
                    </a:p>
                  </a:txBody>
                  <a:tcPr/>
                </a:tc>
                <a:tc>
                  <a:txBody>
                    <a:bodyPr/>
                    <a:lstStyle/>
                    <a:p>
                      <a:pPr algn="just"/>
                      <a:r>
                        <a:rPr lang="fr-FR" sz="1200" b="1" dirty="0" smtClean="0">
                          <a:solidFill>
                            <a:srgbClr val="434342"/>
                          </a:solidFill>
                          <a:effectLst/>
                        </a:rPr>
                        <a:t>Bâtiment, gros œuvres, travaux de toiture, industries extractives</a:t>
                      </a:r>
                      <a:endParaRPr lang="fr-LU" sz="1200" b="1" dirty="0">
                        <a:solidFill>
                          <a:srgbClr val="434342"/>
                        </a:solidFill>
                        <a:effectLst/>
                        <a:latin typeface="+mn-lt"/>
                        <a:ea typeface="Times New Roman"/>
                      </a:endParaRPr>
                    </a:p>
                  </a:txBody>
                  <a:tcPr/>
                </a:tc>
                <a:extLst>
                  <a:ext uri="{0D108BD9-81ED-4DB2-BD59-A6C34878D82A}">
                    <a16:rowId xmlns:a16="http://schemas.microsoft.com/office/drawing/2014/main" val="43468350"/>
                  </a:ext>
                </a:extLst>
              </a:tr>
              <a:tr h="270000">
                <a:tc>
                  <a:txBody>
                    <a:bodyPr/>
                    <a:lstStyle/>
                    <a:p>
                      <a:pPr algn="ctr"/>
                      <a:r>
                        <a:rPr lang="fr-LU" sz="1200" b="1" dirty="0" smtClean="0">
                          <a:solidFill>
                            <a:srgbClr val="434342"/>
                          </a:solidFill>
                        </a:rPr>
                        <a:t>10</a:t>
                      </a:r>
                      <a:endParaRPr lang="fr-LU" sz="1200" b="1" dirty="0">
                        <a:solidFill>
                          <a:srgbClr val="434342"/>
                        </a:solidFill>
                      </a:endParaRPr>
                    </a:p>
                  </a:txBody>
                  <a:tcPr/>
                </a:tc>
                <a:tc>
                  <a:txBody>
                    <a:bodyPr/>
                    <a:lstStyle/>
                    <a:p>
                      <a:pPr algn="just"/>
                      <a:r>
                        <a:rPr lang="fr-FR" sz="1200" b="1" dirty="0" smtClean="0">
                          <a:solidFill>
                            <a:srgbClr val="434342"/>
                          </a:solidFill>
                          <a:effectLst/>
                        </a:rPr>
                        <a:t>Aménagement et parachèvement, équipements techniques du bâtiment</a:t>
                      </a:r>
                      <a:endParaRPr lang="fr-LU" sz="1200" b="1" dirty="0">
                        <a:solidFill>
                          <a:srgbClr val="434342"/>
                        </a:solidFill>
                        <a:effectLst/>
                        <a:latin typeface="+mn-lt"/>
                        <a:ea typeface="Times New Roman"/>
                      </a:endParaRPr>
                    </a:p>
                  </a:txBody>
                  <a:tcPr/>
                </a:tc>
                <a:extLst>
                  <a:ext uri="{0D108BD9-81ED-4DB2-BD59-A6C34878D82A}">
                    <a16:rowId xmlns:a16="http://schemas.microsoft.com/office/drawing/2014/main" val="908196211"/>
                  </a:ext>
                </a:extLst>
              </a:tr>
              <a:tr h="270000">
                <a:tc>
                  <a:txBody>
                    <a:bodyPr/>
                    <a:lstStyle/>
                    <a:p>
                      <a:pPr algn="ctr"/>
                      <a:r>
                        <a:rPr lang="fr-LU" sz="1200" b="1" dirty="0" smtClean="0">
                          <a:solidFill>
                            <a:srgbClr val="434342"/>
                          </a:solidFill>
                        </a:rPr>
                        <a:t>11</a:t>
                      </a:r>
                      <a:endParaRPr lang="fr-LU" sz="1200" b="1" dirty="0">
                        <a:solidFill>
                          <a:srgbClr val="434342"/>
                        </a:solidFill>
                      </a:endParaRPr>
                    </a:p>
                  </a:txBody>
                  <a:tcPr/>
                </a:tc>
                <a:tc>
                  <a:txBody>
                    <a:bodyPr/>
                    <a:lstStyle/>
                    <a:p>
                      <a:pPr algn="just"/>
                      <a:r>
                        <a:rPr lang="fr-FR" sz="1200" b="1" dirty="0" smtClean="0">
                          <a:solidFill>
                            <a:srgbClr val="434342"/>
                          </a:solidFill>
                          <a:effectLst/>
                        </a:rPr>
                        <a:t>Transport terrestre, fluvial, maritime et aérien, manutention et entreposage, distribution de courrier</a:t>
                      </a:r>
                      <a:endParaRPr lang="fr-LU" sz="1200" b="1" dirty="0">
                        <a:solidFill>
                          <a:srgbClr val="434342"/>
                        </a:solidFill>
                        <a:effectLst/>
                        <a:latin typeface="+mn-lt"/>
                        <a:ea typeface="Times New Roman"/>
                      </a:endParaRPr>
                    </a:p>
                  </a:txBody>
                  <a:tcPr/>
                </a:tc>
                <a:extLst>
                  <a:ext uri="{0D108BD9-81ED-4DB2-BD59-A6C34878D82A}">
                    <a16:rowId xmlns:a16="http://schemas.microsoft.com/office/drawing/2014/main" val="1195207426"/>
                  </a:ext>
                </a:extLst>
              </a:tr>
              <a:tr h="270000">
                <a:tc>
                  <a:txBody>
                    <a:bodyPr/>
                    <a:lstStyle/>
                    <a:p>
                      <a:pPr algn="ctr"/>
                      <a:r>
                        <a:rPr lang="fr-LU" sz="1200" b="1" dirty="0" smtClean="0">
                          <a:solidFill>
                            <a:srgbClr val="434342"/>
                          </a:solidFill>
                        </a:rPr>
                        <a:t>12</a:t>
                      </a:r>
                      <a:endParaRPr lang="fr-LU" sz="1200" b="1" dirty="0">
                        <a:solidFill>
                          <a:srgbClr val="434342"/>
                        </a:solidFill>
                      </a:endParaRPr>
                    </a:p>
                  </a:txBody>
                  <a:tcPr/>
                </a:tc>
                <a:tc>
                  <a:txBody>
                    <a:bodyPr/>
                    <a:lstStyle/>
                    <a:p>
                      <a:pPr algn="just"/>
                      <a:r>
                        <a:rPr lang="fr-FR" sz="1200" b="1" dirty="0" smtClean="0">
                          <a:solidFill>
                            <a:srgbClr val="434342"/>
                          </a:solidFill>
                          <a:effectLst/>
                        </a:rPr>
                        <a:t>Travail intérimaire</a:t>
                      </a:r>
                      <a:endParaRPr lang="fr-LU" sz="1200" b="1" dirty="0">
                        <a:solidFill>
                          <a:srgbClr val="434342"/>
                        </a:solidFill>
                        <a:effectLst/>
                        <a:latin typeface="+mn-lt"/>
                        <a:ea typeface="Times New Roman"/>
                      </a:endParaRPr>
                    </a:p>
                  </a:txBody>
                  <a:tcPr/>
                </a:tc>
                <a:extLst>
                  <a:ext uri="{0D108BD9-81ED-4DB2-BD59-A6C34878D82A}">
                    <a16:rowId xmlns:a16="http://schemas.microsoft.com/office/drawing/2014/main" val="3159825583"/>
                  </a:ext>
                </a:extLst>
              </a:tr>
              <a:tr h="270000">
                <a:tc>
                  <a:txBody>
                    <a:bodyPr/>
                    <a:lstStyle/>
                    <a:p>
                      <a:pPr algn="ctr"/>
                      <a:r>
                        <a:rPr lang="fr-LU" sz="1200" b="1" dirty="0" smtClean="0">
                          <a:solidFill>
                            <a:srgbClr val="434342"/>
                          </a:solidFill>
                        </a:rPr>
                        <a:t>13</a:t>
                      </a:r>
                      <a:endParaRPr lang="fr-LU" sz="1200" b="1" dirty="0">
                        <a:solidFill>
                          <a:srgbClr val="434342"/>
                        </a:solidFill>
                      </a:endParaRPr>
                    </a:p>
                  </a:txBody>
                  <a:tcPr/>
                </a:tc>
                <a:tc>
                  <a:txBody>
                    <a:bodyPr/>
                    <a:lstStyle/>
                    <a:p>
                      <a:pPr algn="just"/>
                      <a:r>
                        <a:rPr lang="fr-FR" sz="1200" b="1" dirty="0" smtClean="0">
                          <a:solidFill>
                            <a:srgbClr val="434342"/>
                          </a:solidFill>
                          <a:effectLst/>
                        </a:rPr>
                        <a:t>Production alimentaire</a:t>
                      </a:r>
                      <a:endParaRPr lang="fr-LU" sz="1200" b="1" dirty="0">
                        <a:solidFill>
                          <a:srgbClr val="434342"/>
                        </a:solidFill>
                        <a:effectLst/>
                        <a:latin typeface="+mn-lt"/>
                        <a:ea typeface="Times New Roman"/>
                      </a:endParaRPr>
                    </a:p>
                  </a:txBody>
                  <a:tcPr/>
                </a:tc>
                <a:extLst>
                  <a:ext uri="{0D108BD9-81ED-4DB2-BD59-A6C34878D82A}">
                    <a16:rowId xmlns:a16="http://schemas.microsoft.com/office/drawing/2014/main" val="3960940058"/>
                  </a:ext>
                </a:extLst>
              </a:tr>
              <a:tr h="270000">
                <a:tc>
                  <a:txBody>
                    <a:bodyPr/>
                    <a:lstStyle/>
                    <a:p>
                      <a:pPr algn="ctr"/>
                      <a:r>
                        <a:rPr lang="fr-LU" sz="1200" b="1" dirty="0" smtClean="0">
                          <a:solidFill>
                            <a:srgbClr val="434342"/>
                          </a:solidFill>
                        </a:rPr>
                        <a:t>14</a:t>
                      </a:r>
                      <a:endParaRPr lang="fr-LU" sz="1200" b="1" dirty="0">
                        <a:solidFill>
                          <a:srgbClr val="434342"/>
                        </a:solidFill>
                      </a:endParaRPr>
                    </a:p>
                  </a:txBody>
                  <a:tcPr/>
                </a:tc>
                <a:tc>
                  <a:txBody>
                    <a:bodyPr/>
                    <a:lstStyle/>
                    <a:p>
                      <a:pPr algn="just"/>
                      <a:r>
                        <a:rPr lang="fr-FR" sz="1200" b="1" dirty="0" smtClean="0">
                          <a:solidFill>
                            <a:srgbClr val="434342"/>
                          </a:solidFill>
                          <a:effectLst/>
                        </a:rPr>
                        <a:t>Activités agricoles, viticoles, horticoles, sylvicoles et activités analogues</a:t>
                      </a:r>
                      <a:endParaRPr lang="fr-LU" sz="1200" b="1" dirty="0">
                        <a:solidFill>
                          <a:srgbClr val="434342"/>
                        </a:solidFill>
                        <a:effectLst/>
                        <a:latin typeface="+mn-lt"/>
                        <a:ea typeface="Times New Roman"/>
                      </a:endParaRPr>
                    </a:p>
                  </a:txBody>
                  <a:tcPr/>
                </a:tc>
                <a:extLst>
                  <a:ext uri="{0D108BD9-81ED-4DB2-BD59-A6C34878D82A}">
                    <a16:rowId xmlns:a16="http://schemas.microsoft.com/office/drawing/2014/main" val="670462944"/>
                  </a:ext>
                </a:extLst>
              </a:tr>
              <a:tr h="270000">
                <a:tc>
                  <a:txBody>
                    <a:bodyPr/>
                    <a:lstStyle/>
                    <a:p>
                      <a:pPr algn="ctr"/>
                      <a:r>
                        <a:rPr lang="fr-LU" sz="1200" b="1" dirty="0" smtClean="0">
                          <a:solidFill>
                            <a:srgbClr val="434342"/>
                          </a:solidFill>
                        </a:rPr>
                        <a:t>15</a:t>
                      </a:r>
                      <a:endParaRPr lang="fr-LU" sz="1200" b="1" dirty="0">
                        <a:solidFill>
                          <a:srgbClr val="434342"/>
                        </a:solidFill>
                      </a:endParaRPr>
                    </a:p>
                  </a:txBody>
                  <a:tcPr/>
                </a:tc>
                <a:tc>
                  <a:txBody>
                    <a:bodyPr/>
                    <a:lstStyle/>
                    <a:p>
                      <a:pPr algn="just"/>
                      <a:r>
                        <a:rPr lang="fr-FR" sz="1200" b="1" dirty="0" smtClean="0">
                          <a:solidFill>
                            <a:srgbClr val="434342"/>
                          </a:solidFill>
                          <a:effectLst/>
                        </a:rPr>
                        <a:t>Activités commerciales, artisanales et libérales exercées pour le propre compte</a:t>
                      </a:r>
                      <a:endParaRPr lang="fr-FR" sz="1200" b="1" dirty="0" smtClean="0">
                        <a:solidFill>
                          <a:srgbClr val="434342"/>
                        </a:solidFill>
                        <a:effectLst/>
                        <a:latin typeface="+mn-lt"/>
                      </a:endParaRPr>
                    </a:p>
                  </a:txBody>
                  <a:tcPr/>
                </a:tc>
                <a:extLst>
                  <a:ext uri="{0D108BD9-81ED-4DB2-BD59-A6C34878D82A}">
                    <a16:rowId xmlns:a16="http://schemas.microsoft.com/office/drawing/2014/main" val="1572882091"/>
                  </a:ext>
                </a:extLst>
              </a:tr>
              <a:tr h="270000">
                <a:tc>
                  <a:txBody>
                    <a:bodyPr/>
                    <a:lstStyle/>
                    <a:p>
                      <a:pPr algn="ctr"/>
                      <a:r>
                        <a:rPr lang="fr-LU" sz="1200" b="1" dirty="0" smtClean="0">
                          <a:solidFill>
                            <a:srgbClr val="434342"/>
                          </a:solidFill>
                        </a:rPr>
                        <a:t>16</a:t>
                      </a:r>
                      <a:endParaRPr lang="fr-LU" sz="1200" b="1" dirty="0">
                        <a:solidFill>
                          <a:srgbClr val="434342"/>
                        </a:solidFill>
                      </a:endParaRPr>
                    </a:p>
                  </a:txBody>
                  <a:tcPr/>
                </a:tc>
                <a:tc>
                  <a:txBody>
                    <a:bodyPr/>
                    <a:lstStyle/>
                    <a:p>
                      <a:pPr algn="just"/>
                      <a:r>
                        <a:rPr lang="fr-FR" sz="1200" b="1" dirty="0" smtClean="0">
                          <a:solidFill>
                            <a:srgbClr val="434342"/>
                          </a:solidFill>
                          <a:effectLst/>
                        </a:rPr>
                        <a:t>Communes</a:t>
                      </a:r>
                      <a:endParaRPr lang="fr-FR" sz="1200" b="1" dirty="0" smtClean="0">
                        <a:solidFill>
                          <a:srgbClr val="434342"/>
                        </a:solidFill>
                        <a:effectLst/>
                        <a:latin typeface="+mn-lt"/>
                      </a:endParaRPr>
                    </a:p>
                  </a:txBody>
                  <a:tcPr/>
                </a:tc>
                <a:extLst>
                  <a:ext uri="{0D108BD9-81ED-4DB2-BD59-A6C34878D82A}">
                    <a16:rowId xmlns:a16="http://schemas.microsoft.com/office/drawing/2014/main" val="3151390880"/>
                  </a:ext>
                </a:extLst>
              </a:tr>
              <a:tr h="270000">
                <a:tc>
                  <a:txBody>
                    <a:bodyPr/>
                    <a:lstStyle/>
                    <a:p>
                      <a:pPr algn="ctr"/>
                      <a:r>
                        <a:rPr lang="fr-LU" sz="1200" b="1" dirty="0" smtClean="0">
                          <a:solidFill>
                            <a:srgbClr val="434342"/>
                          </a:solidFill>
                        </a:rPr>
                        <a:t>17</a:t>
                      </a:r>
                      <a:endParaRPr lang="fr-LU" sz="1200" b="1" dirty="0">
                        <a:solidFill>
                          <a:srgbClr val="434342"/>
                        </a:solidFill>
                      </a:endParaRPr>
                    </a:p>
                  </a:txBody>
                  <a:tcPr/>
                </a:tc>
                <a:tc>
                  <a:txBody>
                    <a:bodyPr/>
                    <a:lstStyle/>
                    <a:p>
                      <a:pPr algn="just"/>
                      <a:r>
                        <a:rPr lang="fr-FR" sz="1200" b="1" dirty="0" smtClean="0">
                          <a:solidFill>
                            <a:srgbClr val="434342"/>
                          </a:solidFill>
                          <a:effectLst/>
                        </a:rPr>
                        <a:t>Etat</a:t>
                      </a:r>
                      <a:endParaRPr lang="fr-LU" sz="1200" b="1" dirty="0">
                        <a:solidFill>
                          <a:srgbClr val="434342"/>
                        </a:solidFill>
                        <a:effectLst/>
                        <a:latin typeface="+mn-lt"/>
                        <a:ea typeface="Times New Roman"/>
                      </a:endParaRPr>
                    </a:p>
                  </a:txBody>
                  <a:tcPr/>
                </a:tc>
                <a:extLst>
                  <a:ext uri="{0D108BD9-81ED-4DB2-BD59-A6C34878D82A}">
                    <a16:rowId xmlns:a16="http://schemas.microsoft.com/office/drawing/2014/main" val="4189554947"/>
                  </a:ext>
                </a:extLst>
              </a:tr>
            </a:tbl>
          </a:graphicData>
        </a:graphic>
      </p:graphicFrame>
    </p:spTree>
    <p:extLst>
      <p:ext uri="{BB962C8B-B14F-4D97-AF65-F5344CB8AC3E}">
        <p14:creationId xmlns:p14="http://schemas.microsoft.com/office/powerpoint/2010/main" val="2569296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18F1365-6A11-4D2C-A586-41215F74B123}" type="slidenum">
              <a:rPr lang="fr-LU" smtClean="0"/>
              <a:pPr/>
              <a:t>14</a:t>
            </a:fld>
            <a:endParaRPr lang="fr-LU" dirty="0"/>
          </a:p>
        </p:txBody>
      </p:sp>
      <p:sp>
        <p:nvSpPr>
          <p:cNvPr id="11" name="Title 10"/>
          <p:cNvSpPr>
            <a:spLocks noGrp="1"/>
          </p:cNvSpPr>
          <p:nvPr>
            <p:ph type="title"/>
          </p:nvPr>
        </p:nvSpPr>
        <p:spPr>
          <a:xfrm>
            <a:off x="563417" y="292153"/>
            <a:ext cx="10515600" cy="1325563"/>
          </a:xfrm>
        </p:spPr>
        <p:txBody>
          <a:bodyPr/>
          <a:lstStyle/>
          <a:p>
            <a:r>
              <a:rPr lang="fr-LU" dirty="0"/>
              <a:t>Le facteur </a:t>
            </a:r>
            <a:r>
              <a:rPr lang="fr-LU" dirty="0" smtClean="0"/>
              <a:t>bonus-malus</a:t>
            </a:r>
            <a:endParaRPr lang="fr-LU" dirty="0"/>
          </a:p>
        </p:txBody>
      </p:sp>
      <p:sp>
        <p:nvSpPr>
          <p:cNvPr id="5" name="Content Placeholder 2"/>
          <p:cNvSpPr>
            <a:spLocks noGrp="1"/>
          </p:cNvSpPr>
          <p:nvPr>
            <p:ph idx="1"/>
          </p:nvPr>
        </p:nvSpPr>
        <p:spPr>
          <a:xfrm>
            <a:off x="563417" y="1617716"/>
            <a:ext cx="11148292" cy="4611634"/>
          </a:xfrm>
        </p:spPr>
        <p:txBody>
          <a:bodyPr>
            <a:normAutofit/>
          </a:bodyPr>
          <a:lstStyle/>
          <a:p>
            <a:pPr>
              <a:lnSpc>
                <a:spcPct val="100000"/>
              </a:lnSpc>
              <a:spcBef>
                <a:spcPts val="0"/>
              </a:spcBef>
              <a:spcAft>
                <a:spcPts val="1200"/>
              </a:spcAft>
              <a:defRPr/>
            </a:pPr>
            <a:r>
              <a:rPr lang="fr-LU" dirty="0" smtClean="0"/>
              <a:t>La comparaison entre les cotisants d’une même classe de risques est basée sur les </a:t>
            </a:r>
            <a:r>
              <a:rPr lang="fr-LU" b="1" dirty="0" smtClean="0"/>
              <a:t>prestations </a:t>
            </a:r>
            <a:r>
              <a:rPr lang="fr-LU" b="1" dirty="0"/>
              <a:t>des accidents du travail </a:t>
            </a:r>
            <a:r>
              <a:rPr lang="fr-LU" dirty="0"/>
              <a:t>payées par l’AAA pendant une période d’observation de 12 </a:t>
            </a:r>
            <a:r>
              <a:rPr lang="fr-LU" dirty="0" smtClean="0"/>
              <a:t>mois:</a:t>
            </a:r>
          </a:p>
          <a:p>
            <a:pPr lvl="1">
              <a:lnSpc>
                <a:spcPct val="100000"/>
              </a:lnSpc>
              <a:spcBef>
                <a:spcPts val="0"/>
              </a:spcBef>
              <a:spcAft>
                <a:spcPts val="1000"/>
              </a:spcAft>
              <a:buFont typeface="Wingdings" panose="05000000000000000000" pitchFamily="2" charset="2"/>
              <a:buChar char="Ø"/>
              <a:defRPr/>
            </a:pPr>
            <a:r>
              <a:rPr lang="fr-LU" dirty="0" smtClean="0"/>
              <a:t>Si </a:t>
            </a:r>
            <a:r>
              <a:rPr lang="fr-LU" dirty="0"/>
              <a:t>les prestations d’un </a:t>
            </a:r>
            <a:r>
              <a:rPr lang="fr-LU" dirty="0" smtClean="0"/>
              <a:t>cotisant </a:t>
            </a:r>
            <a:r>
              <a:rPr lang="fr-LU" dirty="0"/>
              <a:t>sont </a:t>
            </a:r>
            <a:r>
              <a:rPr lang="fr-LU" b="1" dirty="0"/>
              <a:t>proportionnellement plus élevées </a:t>
            </a:r>
            <a:r>
              <a:rPr lang="fr-LU" dirty="0"/>
              <a:t>que les prestations moyennes de sa classe de risques, un malus est </a:t>
            </a:r>
            <a:r>
              <a:rPr lang="fr-LU" dirty="0" smtClean="0"/>
              <a:t>imposé</a:t>
            </a:r>
            <a:endParaRPr lang="fr-LU" dirty="0"/>
          </a:p>
          <a:p>
            <a:pPr lvl="1">
              <a:lnSpc>
                <a:spcPct val="100000"/>
              </a:lnSpc>
              <a:spcBef>
                <a:spcPts val="0"/>
              </a:spcBef>
              <a:spcAft>
                <a:spcPts val="1800"/>
              </a:spcAft>
              <a:buFont typeface="Wingdings" panose="05000000000000000000" pitchFamily="2" charset="2"/>
              <a:buChar char="Ø"/>
              <a:defRPr/>
            </a:pPr>
            <a:r>
              <a:rPr lang="fr-LU" dirty="0" smtClean="0"/>
              <a:t>Toutefois</a:t>
            </a:r>
            <a:r>
              <a:rPr lang="fr-LU" dirty="0"/>
              <a:t>, si un </a:t>
            </a:r>
            <a:r>
              <a:rPr lang="fr-LU" dirty="0" smtClean="0"/>
              <a:t>cotisant </a:t>
            </a:r>
            <a:r>
              <a:rPr lang="fr-LU" b="1" dirty="0"/>
              <a:t>n’a pas généré de prestations </a:t>
            </a:r>
            <a:r>
              <a:rPr lang="fr-LU" dirty="0"/>
              <a:t>pendant ces 12 mois, un bonus </a:t>
            </a:r>
            <a:r>
              <a:rPr lang="fr-LU" dirty="0" smtClean="0"/>
              <a:t>est attribué</a:t>
            </a:r>
          </a:p>
          <a:p>
            <a:pPr>
              <a:lnSpc>
                <a:spcPct val="100000"/>
              </a:lnSpc>
              <a:spcBef>
                <a:spcPts val="0"/>
              </a:spcBef>
              <a:defRPr/>
            </a:pPr>
            <a:r>
              <a:rPr lang="fr-LU" dirty="0"/>
              <a:t>P</a:t>
            </a:r>
            <a:r>
              <a:rPr lang="fr-LU" dirty="0" smtClean="0"/>
              <a:t>our </a:t>
            </a:r>
            <a:r>
              <a:rPr lang="fr-LU" dirty="0"/>
              <a:t>la détermination du facteur </a:t>
            </a:r>
            <a:r>
              <a:rPr lang="fr-LU" dirty="0" smtClean="0"/>
              <a:t>bonus-malus, </a:t>
            </a:r>
            <a:r>
              <a:rPr lang="fr-LU" dirty="0"/>
              <a:t>il n’est tenu compte</a:t>
            </a:r>
            <a:r>
              <a:rPr lang="fr-LU" dirty="0" smtClean="0"/>
              <a:t> </a:t>
            </a:r>
            <a:r>
              <a:rPr lang="fr-LU" b="1" dirty="0"/>
              <a:t>ni des accidents de trajet ni des maladies professionnelles</a:t>
            </a:r>
            <a:endParaRPr lang="fr-CH" dirty="0"/>
          </a:p>
          <a:p>
            <a:pPr>
              <a:lnSpc>
                <a:spcPct val="100000"/>
              </a:lnSpc>
              <a:spcBef>
                <a:spcPts val="0"/>
              </a:spcBef>
              <a:defRPr/>
            </a:pPr>
            <a:endParaRPr lang="fr-LU" dirty="0"/>
          </a:p>
        </p:txBody>
      </p:sp>
    </p:spTree>
    <p:extLst>
      <p:ext uri="{BB962C8B-B14F-4D97-AF65-F5344CB8AC3E}">
        <p14:creationId xmlns:p14="http://schemas.microsoft.com/office/powerpoint/2010/main" val="7633836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18F1365-6A11-4D2C-A586-41215F74B123}" type="slidenum">
              <a:rPr lang="fr-LU" smtClean="0"/>
              <a:pPr/>
              <a:t>15</a:t>
            </a:fld>
            <a:endParaRPr lang="fr-LU" dirty="0"/>
          </a:p>
        </p:txBody>
      </p:sp>
      <p:sp>
        <p:nvSpPr>
          <p:cNvPr id="11" name="Title 10"/>
          <p:cNvSpPr>
            <a:spLocks noGrp="1"/>
          </p:cNvSpPr>
          <p:nvPr>
            <p:ph type="title"/>
          </p:nvPr>
        </p:nvSpPr>
        <p:spPr>
          <a:xfrm>
            <a:off x="563417" y="292153"/>
            <a:ext cx="10515600" cy="1325563"/>
          </a:xfrm>
        </p:spPr>
        <p:txBody>
          <a:bodyPr/>
          <a:lstStyle/>
          <a:p>
            <a:r>
              <a:rPr lang="fr-LU" dirty="0"/>
              <a:t>Modalités </a:t>
            </a:r>
            <a:r>
              <a:rPr lang="fr-LU" dirty="0" smtClean="0"/>
              <a:t>d’application</a:t>
            </a:r>
            <a:endParaRPr lang="fr-LU" dirty="0"/>
          </a:p>
        </p:txBody>
      </p:sp>
      <mc:AlternateContent xmlns:mc="http://schemas.openxmlformats.org/markup-compatibility/2006" xmlns:a14="http://schemas.microsoft.com/office/drawing/2010/main">
        <mc:Choice Requires="a14">
          <p:sp>
            <p:nvSpPr>
              <p:cNvPr id="7" name="Content Placeholder 2"/>
              <p:cNvSpPr txBox="1">
                <a:spLocks/>
              </p:cNvSpPr>
              <p:nvPr/>
            </p:nvSpPr>
            <p:spPr>
              <a:xfrm>
                <a:off x="563417" y="1617715"/>
                <a:ext cx="11148292" cy="5002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rgbClr val="43434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rgbClr val="43434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43434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600" kern="1200">
                    <a:solidFill>
                      <a:srgbClr val="43434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600" kern="1200">
                    <a:solidFill>
                      <a:srgbClr val="43434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600"/>
                  </a:spcAft>
                </a:pPr>
                <a:r>
                  <a:rPr lang="fr-CH" dirty="0" smtClean="0"/>
                  <a:t>Le champ et les modalités d’application du système bonus-malus sont précisés par </a:t>
                </a:r>
                <a:r>
                  <a:rPr lang="fr-CH" dirty="0" smtClean="0">
                    <a:hlinkClick r:id="rId2"/>
                  </a:rPr>
                  <a:t>règlement grand-ducal</a:t>
                </a:r>
                <a:r>
                  <a:rPr lang="fr-CH" dirty="0" smtClean="0"/>
                  <a:t> </a:t>
                </a:r>
                <a:r>
                  <a:rPr lang="fr-CH" i="1" dirty="0" smtClean="0"/>
                  <a:t>(RGD modifié du 8 février 2016)</a:t>
                </a:r>
                <a:endParaRPr lang="fr-CH" dirty="0" smtClean="0"/>
              </a:p>
              <a:p>
                <a:pPr algn="just">
                  <a:spcAft>
                    <a:spcPts val="600"/>
                  </a:spcAft>
                </a:pPr>
                <a:r>
                  <a:rPr lang="fr-CH" dirty="0" smtClean="0"/>
                  <a:t>Taux </a:t>
                </a:r>
                <a:r>
                  <a:rPr lang="fr-CH" dirty="0"/>
                  <a:t>de cotisation </a:t>
                </a:r>
                <a:r>
                  <a:rPr lang="fr-CH" dirty="0" smtClean="0"/>
                  <a:t>peut être diminué ou augmenté </a:t>
                </a:r>
                <a:r>
                  <a:rPr lang="fr-CH" dirty="0"/>
                  <a:t>pour chaque cotisant par </a:t>
                </a:r>
                <a:r>
                  <a:rPr lang="fr-CH" dirty="0" smtClean="0"/>
                  <a:t>un facteur de multiplication, appelé </a:t>
                </a:r>
                <a:r>
                  <a:rPr lang="fr-CH" i="1" dirty="0"/>
                  <a:t>facteur bonus-malus </a:t>
                </a:r>
                <a:r>
                  <a:rPr lang="fr-CH" dirty="0"/>
                  <a:t>(</a:t>
                </a:r>
                <a14:m>
                  <m:oMath xmlns:m="http://schemas.openxmlformats.org/officeDocument/2006/math">
                    <m:sSub>
                      <m:sSubPr>
                        <m:ctrlPr>
                          <a:rPr lang="fr-CH" b="1" i="1" dirty="0" smtClean="0">
                            <a:latin typeface="Cambria Math" panose="02040503050406030204" pitchFamily="18" charset="0"/>
                          </a:rPr>
                        </m:ctrlPr>
                      </m:sSubPr>
                      <m:e>
                        <m:r>
                          <a:rPr lang="fr-LU" b="1" i="1" dirty="0" smtClean="0">
                            <a:latin typeface="Cambria Math" panose="02040503050406030204" pitchFamily="18" charset="0"/>
                          </a:rPr>
                          <m:t>𝑭</m:t>
                        </m:r>
                      </m:e>
                      <m:sub>
                        <m:r>
                          <a:rPr lang="fr-LU" b="1" i="1" dirty="0" smtClean="0">
                            <a:latin typeface="Cambria Math" panose="02040503050406030204" pitchFamily="18" charset="0"/>
                          </a:rPr>
                          <m:t>𝑩𝑴</m:t>
                        </m:r>
                      </m:sub>
                    </m:sSub>
                    <m:r>
                      <a:rPr lang="fr-LU" dirty="0" smtClean="0">
                        <a:latin typeface="Cambria Math" panose="02040503050406030204" pitchFamily="18" charset="0"/>
                      </a:rPr>
                      <m:t>)</m:t>
                    </m:r>
                  </m:oMath>
                </a14:m>
                <a:endParaRPr lang="fr-CH" dirty="0" smtClean="0"/>
              </a:p>
              <a:p>
                <a:pPr marL="0" indent="0" algn="just">
                  <a:spcAft>
                    <a:spcPts val="600"/>
                  </a:spcAft>
                  <a:buFont typeface="Arial" panose="020B0604020202020204" pitchFamily="34" charset="0"/>
                  <a:buNone/>
                </a:pPr>
                <a:r>
                  <a:rPr lang="fr-CH" b="1" dirty="0">
                    <a:latin typeface="Cambria Math"/>
                    <a:ea typeface="Cambria Math"/>
                  </a:rPr>
                  <a:t>	</a:t>
                </a:r>
                <a:r>
                  <a:rPr lang="fr-CH" sz="3200" dirty="0"/>
                  <a:t>	</a:t>
                </a:r>
                <a:r>
                  <a:rPr lang="fr-CH" sz="3200" b="1" dirty="0" smtClean="0"/>
                  <a:t> </a:t>
                </a:r>
                <a:r>
                  <a:rPr lang="fr-CH" sz="3200" b="1" dirty="0"/>
                  <a:t>taux </a:t>
                </a:r>
                <a:r>
                  <a:rPr lang="fr-CH" sz="3200" b="1" dirty="0" smtClean="0"/>
                  <a:t>du </a:t>
                </a:r>
                <a:r>
                  <a:rPr lang="fr-CH" sz="3200" b="1" dirty="0"/>
                  <a:t>cotisant  = taux </a:t>
                </a:r>
                <a:r>
                  <a:rPr lang="fr-CH" sz="3200" b="1" dirty="0" smtClean="0"/>
                  <a:t>de base </a:t>
                </a:r>
                <a:r>
                  <a:rPr lang="fr-CH" sz="3200" b="1" dirty="0">
                    <a:latin typeface="Cambria Math" panose="02040503050406030204" pitchFamily="18" charset="0"/>
                    <a:ea typeface="Cambria Math" panose="02040503050406030204" pitchFamily="18" charset="0"/>
                  </a:rPr>
                  <a:t>⋅</a:t>
                </a:r>
                <a:r>
                  <a:rPr lang="fr-CH" sz="3200" b="1" dirty="0" smtClean="0"/>
                  <a:t> </a:t>
                </a:r>
                <a14:m>
                  <m:oMath xmlns:m="http://schemas.openxmlformats.org/officeDocument/2006/math">
                    <m:sSub>
                      <m:sSubPr>
                        <m:ctrlPr>
                          <a:rPr lang="fr-CH" sz="3200" b="1" i="1" dirty="0" smtClean="0">
                            <a:latin typeface="Cambria Math" panose="02040503050406030204" pitchFamily="18" charset="0"/>
                          </a:rPr>
                        </m:ctrlPr>
                      </m:sSubPr>
                      <m:e>
                        <m:r>
                          <a:rPr lang="fr-LU" sz="3200" b="1" i="1" dirty="0" smtClean="0">
                            <a:latin typeface="Cambria Math" panose="02040503050406030204" pitchFamily="18" charset="0"/>
                          </a:rPr>
                          <m:t>𝑭</m:t>
                        </m:r>
                      </m:e>
                      <m:sub>
                        <m:r>
                          <a:rPr lang="fr-LU" sz="3200" b="1" i="1" dirty="0" smtClean="0">
                            <a:latin typeface="Cambria Math" panose="02040503050406030204" pitchFamily="18" charset="0"/>
                          </a:rPr>
                          <m:t>𝑩𝑴</m:t>
                        </m:r>
                      </m:sub>
                    </m:sSub>
                  </m:oMath>
                </a14:m>
                <a:endParaRPr lang="fr-CH" sz="3200" b="1" dirty="0" smtClean="0"/>
              </a:p>
              <a:p>
                <a:pPr algn="just">
                  <a:spcAft>
                    <a:spcPts val="600"/>
                  </a:spcAft>
                </a:pPr>
                <a:r>
                  <a:rPr lang="fr-LU" dirty="0"/>
                  <a:t>Le taux </a:t>
                </a:r>
                <a:r>
                  <a:rPr lang="fr-LU" dirty="0" smtClean="0"/>
                  <a:t>de base </a:t>
                </a:r>
                <a:r>
                  <a:rPr lang="fr-LU" dirty="0"/>
                  <a:t>est fixé annuellement (</a:t>
                </a:r>
                <a:r>
                  <a:rPr lang="fr-LU" b="1" dirty="0" smtClean="0"/>
                  <a:t>0,70% </a:t>
                </a:r>
                <a:r>
                  <a:rPr lang="fr-LU" dirty="0" smtClean="0"/>
                  <a:t>pour 2024)</a:t>
                </a:r>
                <a:endParaRPr lang="fr-CH" dirty="0" smtClean="0"/>
              </a:p>
              <a:p>
                <a:pPr algn="just">
                  <a:spcAft>
                    <a:spcPts val="600"/>
                  </a:spcAft>
                </a:pPr>
                <a:r>
                  <a:rPr lang="fr-CH" dirty="0" smtClean="0"/>
                  <a:t>Pour calculer le facteur bonus-malus, les cotisants sont répartis en </a:t>
                </a:r>
                <a:r>
                  <a:rPr lang="fr-CH" b="1" dirty="0" smtClean="0"/>
                  <a:t>classes de risques</a:t>
                </a:r>
                <a:r>
                  <a:rPr lang="fr-CH" dirty="0" smtClean="0"/>
                  <a:t> et </a:t>
                </a:r>
                <a:r>
                  <a:rPr lang="fr-CH" b="1" dirty="0" smtClean="0"/>
                  <a:t>comparés</a:t>
                </a:r>
                <a:r>
                  <a:rPr lang="fr-CH" dirty="0" smtClean="0"/>
                  <a:t> aux cotisants se trouvant dans la même classe</a:t>
                </a:r>
              </a:p>
              <a:p>
                <a:pPr algn="just">
                  <a:spcAft>
                    <a:spcPts val="600"/>
                  </a:spcAft>
                </a:pPr>
                <a:r>
                  <a:rPr lang="fr-LU" dirty="0"/>
                  <a:t>L’attribution de la classe de risques est basée sur </a:t>
                </a:r>
                <a:r>
                  <a:rPr lang="fr-LU" b="1" dirty="0"/>
                  <a:t>l’activité principale </a:t>
                </a:r>
                <a:r>
                  <a:rPr lang="fr-LU" dirty="0"/>
                  <a:t>du </a:t>
                </a:r>
                <a:r>
                  <a:rPr lang="fr-LU" dirty="0" smtClean="0"/>
                  <a:t>cotisant</a:t>
                </a: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563417" y="1617715"/>
                <a:ext cx="11148292" cy="5002159"/>
              </a:xfrm>
              <a:prstGeom prst="rect">
                <a:avLst/>
              </a:prstGeom>
              <a:blipFill>
                <a:blip r:embed="rId3"/>
                <a:stretch>
                  <a:fillRect l="-820" t="-1827" r="-984"/>
                </a:stretch>
              </a:blipFill>
            </p:spPr>
            <p:txBody>
              <a:bodyPr/>
              <a:lstStyle/>
              <a:p>
                <a:r>
                  <a:rPr lang="fr-LU">
                    <a:noFill/>
                  </a:rPr>
                  <a:t> </a:t>
                </a:r>
              </a:p>
            </p:txBody>
          </p:sp>
        </mc:Fallback>
      </mc:AlternateContent>
      <p:sp>
        <p:nvSpPr>
          <p:cNvPr id="2" name="Rectangle 1"/>
          <p:cNvSpPr/>
          <p:nvPr/>
        </p:nvSpPr>
        <p:spPr>
          <a:xfrm>
            <a:off x="2527068" y="3455019"/>
            <a:ext cx="6791499" cy="532014"/>
          </a:xfrm>
          <a:prstGeom prst="rect">
            <a:avLst/>
          </a:prstGeom>
          <a:noFill/>
          <a:ln w="38100">
            <a:solidFill>
              <a:srgbClr val="006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Tree>
    <p:extLst>
      <p:ext uri="{BB962C8B-B14F-4D97-AF65-F5344CB8AC3E}">
        <p14:creationId xmlns:p14="http://schemas.microsoft.com/office/powerpoint/2010/main" val="2342154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18F1365-6A11-4D2C-A586-41215F74B123}" type="slidenum">
              <a:rPr lang="fr-LU" smtClean="0"/>
              <a:pPr/>
              <a:t>16</a:t>
            </a:fld>
            <a:endParaRPr lang="fr-LU" dirty="0"/>
          </a:p>
        </p:txBody>
      </p:sp>
      <p:sp>
        <p:nvSpPr>
          <p:cNvPr id="11" name="Title 10"/>
          <p:cNvSpPr>
            <a:spLocks noGrp="1"/>
          </p:cNvSpPr>
          <p:nvPr>
            <p:ph type="title"/>
          </p:nvPr>
        </p:nvSpPr>
        <p:spPr>
          <a:xfrm>
            <a:off x="563417" y="292153"/>
            <a:ext cx="10515600" cy="1325563"/>
          </a:xfrm>
        </p:spPr>
        <p:txBody>
          <a:bodyPr/>
          <a:lstStyle/>
          <a:p>
            <a:r>
              <a:rPr lang="fr-LU" dirty="0" smtClean="0"/>
              <a:t>Méthode de calcul</a:t>
            </a:r>
            <a:endParaRPr lang="fr-LU" dirty="0"/>
          </a:p>
        </p:txBody>
      </p:sp>
      <mc:AlternateContent xmlns:mc="http://schemas.openxmlformats.org/markup-compatibility/2006" xmlns:a14="http://schemas.microsoft.com/office/drawing/2010/main">
        <mc:Choice Requires="a14">
          <p:sp>
            <p:nvSpPr>
              <p:cNvPr id="8" name="Content Placeholder 2"/>
              <p:cNvSpPr>
                <a:spLocks noGrp="1"/>
              </p:cNvSpPr>
              <p:nvPr>
                <p:ph idx="1"/>
              </p:nvPr>
            </p:nvSpPr>
            <p:spPr>
              <a:xfrm>
                <a:off x="563417" y="1366099"/>
                <a:ext cx="11148292" cy="5137998"/>
              </a:xfrm>
            </p:spPr>
            <p:txBody>
              <a:bodyPr>
                <a:normAutofit/>
              </a:bodyPr>
              <a:lstStyle/>
              <a:p>
                <a:pPr marL="0" indent="0">
                  <a:lnSpc>
                    <a:spcPct val="100000"/>
                  </a:lnSpc>
                  <a:spcBef>
                    <a:spcPts val="600"/>
                  </a:spcBef>
                  <a:spcAft>
                    <a:spcPts val="1200"/>
                  </a:spcAft>
                  <a:buNone/>
                </a:pPr>
                <a:r>
                  <a:rPr lang="fr-CH" sz="2800" b="1" dirty="0" smtClean="0"/>
                  <a:t>Détermination du facteur bonus-malus </a:t>
                </a:r>
                <a14:m>
                  <m:oMath xmlns:m="http://schemas.openxmlformats.org/officeDocument/2006/math">
                    <m:sSub>
                      <m:sSubPr>
                        <m:ctrlPr>
                          <a:rPr lang="fr-CH" sz="2800" b="1" i="1" dirty="0" smtClean="0">
                            <a:latin typeface="Cambria Math" panose="02040503050406030204" pitchFamily="18" charset="0"/>
                          </a:rPr>
                        </m:ctrlPr>
                      </m:sSubPr>
                      <m:e>
                        <m:r>
                          <a:rPr lang="fr-LU" sz="2800" b="1" i="1" dirty="0" smtClean="0">
                            <a:latin typeface="Cambria Math" panose="02040503050406030204" pitchFamily="18" charset="0"/>
                          </a:rPr>
                          <m:t>𝑭</m:t>
                        </m:r>
                      </m:e>
                      <m:sub>
                        <m:r>
                          <a:rPr lang="fr-LU" sz="2800" b="1" i="1" dirty="0" smtClean="0">
                            <a:latin typeface="Cambria Math" panose="02040503050406030204" pitchFamily="18" charset="0"/>
                          </a:rPr>
                          <m:t>𝑩𝑴</m:t>
                        </m:r>
                      </m:sub>
                    </m:sSub>
                  </m:oMath>
                </a14:m>
                <a:r>
                  <a:rPr lang="fr-CH" sz="2800" b="1" dirty="0" smtClean="0"/>
                  <a:t>:</a:t>
                </a:r>
                <a:endParaRPr lang="fr-CH" sz="2800" b="1" dirty="0"/>
              </a:p>
              <a:p>
                <a:pPr algn="just">
                  <a:spcAft>
                    <a:spcPts val="600"/>
                  </a:spcAft>
                </a:pPr>
                <a:r>
                  <a:rPr lang="fr-CH" sz="2400" dirty="0"/>
                  <a:t>en fonction de la </a:t>
                </a:r>
                <a:r>
                  <a:rPr lang="fr-CH" sz="2400" dirty="0" smtClean="0"/>
                  <a:t>différence relative </a:t>
                </a:r>
                <a:r>
                  <a:rPr lang="fr-CH" sz="2400" dirty="0"/>
                  <a:t>(</a:t>
                </a:r>
                <a:r>
                  <a:rPr lang="fr-FR" sz="2400" dirty="0"/>
                  <a:t>∆)</a:t>
                </a:r>
                <a:r>
                  <a:rPr lang="fr-CH" sz="2400" dirty="0"/>
                  <a:t> entre </a:t>
                </a:r>
                <a:r>
                  <a:rPr lang="fr-CH" sz="2400" i="1" u="sng" dirty="0"/>
                  <a:t>coefficient de charge</a:t>
                </a:r>
                <a:r>
                  <a:rPr lang="fr-CH" sz="2400" u="sng" dirty="0"/>
                  <a:t> </a:t>
                </a:r>
                <a:r>
                  <a:rPr lang="fr-CH" sz="2400" i="1" u="sng" dirty="0"/>
                  <a:t>d’un cotisant</a:t>
                </a:r>
                <a:r>
                  <a:rPr lang="fr-CH" sz="2400" dirty="0"/>
                  <a:t> et </a:t>
                </a:r>
                <a:r>
                  <a:rPr lang="fr-CH" sz="2400" i="1" u="sng" dirty="0"/>
                  <a:t>coefficient de charge de sa classe de risques</a:t>
                </a:r>
                <a:endParaRPr lang="fr-CH" sz="2400" u="sng" dirty="0"/>
              </a:p>
              <a:p>
                <a:pPr algn="just">
                  <a:spcAft>
                    <a:spcPts val="600"/>
                  </a:spcAft>
                </a:pPr>
                <a:r>
                  <a:rPr lang="fr-CH" sz="2400" b="1" i="1" dirty="0" smtClean="0"/>
                  <a:t>coefficient de charge</a:t>
                </a:r>
                <a:r>
                  <a:rPr lang="fr-CH" sz="2400" i="1" dirty="0" smtClean="0"/>
                  <a:t> = </a:t>
                </a:r>
                <a:r>
                  <a:rPr lang="fr-CH" sz="2400" dirty="0" smtClean="0"/>
                  <a:t>relation entre prestations payées pendant la période </a:t>
                </a:r>
                <a:br>
                  <a:rPr lang="fr-CH" sz="2400" dirty="0" smtClean="0"/>
                </a:br>
                <a:r>
                  <a:rPr lang="fr-CH" sz="2400" dirty="0" smtClean="0"/>
                  <a:t>                                                 d’observation et l’assiette de cotisation accident</a:t>
                </a:r>
                <a:endParaRPr lang="fr-CH" sz="2400" dirty="0"/>
              </a:p>
              <a:p>
                <a:pPr algn="just">
                  <a:spcAft>
                    <a:spcPts val="600"/>
                  </a:spcAft>
                </a:pPr>
                <a:r>
                  <a:rPr lang="fr-CH" sz="2400" b="1" dirty="0" smtClean="0"/>
                  <a:t>coefficient </a:t>
                </a:r>
                <a:r>
                  <a:rPr lang="fr-CH" sz="2400" b="1" dirty="0"/>
                  <a:t>de charge du cotisant </a:t>
                </a:r>
                <a14:m>
                  <m:oMath xmlns:m="http://schemas.openxmlformats.org/officeDocument/2006/math">
                    <m:sSub>
                      <m:sSubPr>
                        <m:ctrlPr>
                          <a:rPr lang="fr-LU" sz="2400" b="1" i="1">
                            <a:solidFill>
                              <a:srgbClr val="DE5261"/>
                            </a:solidFill>
                            <a:latin typeface="Cambria Math" panose="02040503050406030204" pitchFamily="18" charset="0"/>
                          </a:rPr>
                        </m:ctrlPr>
                      </m:sSubPr>
                      <m:e>
                        <m:r>
                          <a:rPr lang="fr-LU" sz="2400" b="1" i="1">
                            <a:solidFill>
                              <a:srgbClr val="DE5261"/>
                            </a:solidFill>
                            <a:latin typeface="Cambria Math" panose="02040503050406030204" pitchFamily="18" charset="0"/>
                          </a:rPr>
                          <m:t>𝑪</m:t>
                        </m:r>
                      </m:e>
                      <m:sub>
                        <m:r>
                          <a:rPr lang="fr-LU" sz="2400" b="1" i="1">
                            <a:solidFill>
                              <a:srgbClr val="DE5261"/>
                            </a:solidFill>
                            <a:latin typeface="Cambria Math" panose="02040503050406030204" pitchFamily="18" charset="0"/>
                          </a:rPr>
                          <m:t>𝑪𝑶</m:t>
                        </m:r>
                      </m:sub>
                    </m:sSub>
                  </m:oMath>
                </a14:m>
                <a:r>
                  <a:rPr lang="fr-CH" sz="2400" b="1" dirty="0"/>
                  <a:t>:</a:t>
                </a:r>
              </a:p>
              <a:p>
                <a:pPr marL="0" indent="0" algn="just">
                  <a:spcAft>
                    <a:spcPts val="600"/>
                  </a:spcAft>
                  <a:buNone/>
                </a:pPr>
                <a:r>
                  <a:rPr lang="fr-LU" sz="2800" dirty="0" smtClean="0">
                    <a:solidFill>
                      <a:srgbClr val="DE5261"/>
                    </a:solidFill>
                  </a:rPr>
                  <a:t>	</a:t>
                </a:r>
                <a14:m>
                  <m:oMath xmlns:m="http://schemas.openxmlformats.org/officeDocument/2006/math">
                    <m:sSub>
                      <m:sSubPr>
                        <m:ctrlPr>
                          <a:rPr lang="fr-LU" sz="2800" i="1">
                            <a:solidFill>
                              <a:srgbClr val="DE5261"/>
                            </a:solidFill>
                            <a:latin typeface="Cambria Math" panose="02040503050406030204" pitchFamily="18" charset="0"/>
                          </a:rPr>
                        </m:ctrlPr>
                      </m:sSubPr>
                      <m:e>
                        <m:r>
                          <a:rPr lang="fr-LU" sz="2800" i="1">
                            <a:solidFill>
                              <a:srgbClr val="DE5261"/>
                            </a:solidFill>
                            <a:latin typeface="Cambria Math" panose="02040503050406030204" pitchFamily="18" charset="0"/>
                          </a:rPr>
                          <m:t>𝐶</m:t>
                        </m:r>
                      </m:e>
                      <m:sub>
                        <m:r>
                          <a:rPr lang="fr-LU" sz="2800" i="1">
                            <a:solidFill>
                              <a:srgbClr val="DE5261"/>
                            </a:solidFill>
                            <a:latin typeface="Cambria Math" panose="02040503050406030204" pitchFamily="18" charset="0"/>
                          </a:rPr>
                          <m:t>𝐶𝑂</m:t>
                        </m:r>
                      </m:sub>
                    </m:sSub>
                    <m:r>
                      <a:rPr lang="fr-CH" sz="2800" b="1" i="1">
                        <a:latin typeface="Cambria Math" panose="02040503050406030204" pitchFamily="18" charset="0"/>
                      </a:rPr>
                      <m:t>=</m:t>
                    </m:r>
                    <m:f>
                      <m:fPr>
                        <m:ctrlPr>
                          <a:rPr lang="fr-LU" sz="2800" i="1">
                            <a:solidFill>
                              <a:srgbClr val="DE5261"/>
                            </a:solidFill>
                            <a:latin typeface="Cambria Math" panose="02040503050406030204" pitchFamily="18" charset="0"/>
                          </a:rPr>
                        </m:ctrlPr>
                      </m:fPr>
                      <m:num>
                        <m:sSub>
                          <m:sSubPr>
                            <m:ctrlPr>
                              <a:rPr lang="fr-LU" sz="2800" i="1">
                                <a:solidFill>
                                  <a:srgbClr val="DE5261"/>
                                </a:solidFill>
                                <a:latin typeface="Cambria Math" panose="02040503050406030204" pitchFamily="18" charset="0"/>
                              </a:rPr>
                            </m:ctrlPr>
                          </m:sSubPr>
                          <m:e>
                            <m:r>
                              <a:rPr lang="fr-LU" sz="2800" i="1">
                                <a:solidFill>
                                  <a:srgbClr val="DE5261"/>
                                </a:solidFill>
                                <a:latin typeface="Cambria Math" panose="02040503050406030204" pitchFamily="18" charset="0"/>
                              </a:rPr>
                              <m:t>𝑃</m:t>
                            </m:r>
                          </m:e>
                          <m:sub>
                            <m:r>
                              <a:rPr lang="fr-LU" sz="2800" i="1">
                                <a:solidFill>
                                  <a:srgbClr val="DE5261"/>
                                </a:solidFill>
                                <a:latin typeface="Cambria Math" panose="02040503050406030204" pitchFamily="18" charset="0"/>
                              </a:rPr>
                              <m:t>𝐶𝑂</m:t>
                            </m:r>
                          </m:sub>
                        </m:sSub>
                      </m:num>
                      <m:den>
                        <m:sSub>
                          <m:sSubPr>
                            <m:ctrlPr>
                              <a:rPr lang="fr-LU" sz="2800" i="1">
                                <a:solidFill>
                                  <a:srgbClr val="DE5261"/>
                                </a:solidFill>
                                <a:latin typeface="Cambria Math" panose="02040503050406030204" pitchFamily="18" charset="0"/>
                              </a:rPr>
                            </m:ctrlPr>
                          </m:sSubPr>
                          <m:e>
                            <m:r>
                              <a:rPr lang="fr-LU" sz="2800" i="1">
                                <a:solidFill>
                                  <a:srgbClr val="DE5261"/>
                                </a:solidFill>
                                <a:latin typeface="Cambria Math" panose="02040503050406030204" pitchFamily="18" charset="0"/>
                              </a:rPr>
                              <m:t>𝐴</m:t>
                            </m:r>
                          </m:e>
                          <m:sub>
                            <m:r>
                              <a:rPr lang="fr-LU" sz="2800" i="1">
                                <a:solidFill>
                                  <a:srgbClr val="DE5261"/>
                                </a:solidFill>
                                <a:latin typeface="Cambria Math" panose="02040503050406030204" pitchFamily="18" charset="0"/>
                              </a:rPr>
                              <m:t>𝐶𝑂</m:t>
                            </m:r>
                          </m:sub>
                        </m:sSub>
                      </m:den>
                    </m:f>
                  </m:oMath>
                </a14:m>
                <a:r>
                  <a:rPr lang="fr-CH" sz="1800" dirty="0"/>
                  <a:t>     avec</a:t>
                </a:r>
              </a:p>
              <a:p>
                <a:pPr algn="just">
                  <a:spcAft>
                    <a:spcPts val="600"/>
                  </a:spcAft>
                </a:pPr>
                <a:r>
                  <a:rPr lang="fr-CH" sz="2400" b="1" dirty="0" smtClean="0"/>
                  <a:t>coefficient </a:t>
                </a:r>
                <a:r>
                  <a:rPr lang="fr-CH" sz="2400" b="1" dirty="0"/>
                  <a:t>de charge de la classe de risques </a:t>
                </a:r>
                <a14:m>
                  <m:oMath xmlns:m="http://schemas.openxmlformats.org/officeDocument/2006/math">
                    <m:sSub>
                      <m:sSubPr>
                        <m:ctrlPr>
                          <a:rPr lang="fr-LU" sz="2400" b="1" i="1">
                            <a:solidFill>
                              <a:srgbClr val="0061A1"/>
                            </a:solidFill>
                            <a:latin typeface="Cambria Math" panose="02040503050406030204" pitchFamily="18" charset="0"/>
                          </a:rPr>
                        </m:ctrlPr>
                      </m:sSubPr>
                      <m:e>
                        <m:r>
                          <a:rPr lang="fr-LU" sz="2400" b="1" i="1">
                            <a:solidFill>
                              <a:srgbClr val="0061A1"/>
                            </a:solidFill>
                            <a:latin typeface="Cambria Math" panose="02040503050406030204" pitchFamily="18" charset="0"/>
                          </a:rPr>
                          <m:t>𝑪</m:t>
                        </m:r>
                      </m:e>
                      <m:sub>
                        <m:r>
                          <a:rPr lang="fr-LU" sz="2400" b="1" i="1">
                            <a:solidFill>
                              <a:srgbClr val="0061A1"/>
                            </a:solidFill>
                            <a:latin typeface="Cambria Math" panose="02040503050406030204" pitchFamily="18" charset="0"/>
                          </a:rPr>
                          <m:t>𝑪𝑳</m:t>
                        </m:r>
                      </m:sub>
                    </m:sSub>
                  </m:oMath>
                </a14:m>
                <a:r>
                  <a:rPr lang="fr-CH" b="1" dirty="0"/>
                  <a:t>:</a:t>
                </a:r>
              </a:p>
              <a:p>
                <a:pPr marL="0" indent="0" algn="just">
                  <a:spcAft>
                    <a:spcPts val="600"/>
                  </a:spcAft>
                  <a:buNone/>
                </a:pPr>
                <a:r>
                  <a:rPr lang="fr-LU" sz="2800" dirty="0" smtClean="0">
                    <a:solidFill>
                      <a:srgbClr val="0061A1"/>
                    </a:solidFill>
                  </a:rPr>
                  <a:t>	</a:t>
                </a:r>
                <a14:m>
                  <m:oMath xmlns:m="http://schemas.openxmlformats.org/officeDocument/2006/math">
                    <m:sSub>
                      <m:sSubPr>
                        <m:ctrlPr>
                          <a:rPr lang="fr-LU" sz="2800" i="1" smtClean="0">
                            <a:solidFill>
                              <a:srgbClr val="0061A1"/>
                            </a:solidFill>
                            <a:latin typeface="Cambria Math" panose="02040503050406030204" pitchFamily="18" charset="0"/>
                          </a:rPr>
                        </m:ctrlPr>
                      </m:sSubPr>
                      <m:e>
                        <m:r>
                          <a:rPr lang="fr-LU" sz="2800" i="1">
                            <a:solidFill>
                              <a:srgbClr val="0061A1"/>
                            </a:solidFill>
                            <a:latin typeface="Cambria Math" panose="02040503050406030204" pitchFamily="18" charset="0"/>
                          </a:rPr>
                          <m:t>𝐶</m:t>
                        </m:r>
                      </m:e>
                      <m:sub>
                        <m:r>
                          <a:rPr lang="fr-LU" sz="2800" i="1">
                            <a:solidFill>
                              <a:srgbClr val="0061A1"/>
                            </a:solidFill>
                            <a:latin typeface="Cambria Math" panose="02040503050406030204" pitchFamily="18" charset="0"/>
                          </a:rPr>
                          <m:t>𝐶𝐿</m:t>
                        </m:r>
                      </m:sub>
                    </m:sSub>
                    <m:r>
                      <a:rPr lang="fr-LU" sz="2800" i="1">
                        <a:latin typeface="Cambria Math" panose="02040503050406030204" pitchFamily="18" charset="0"/>
                      </a:rPr>
                      <m:t>=</m:t>
                    </m:r>
                    <m:f>
                      <m:fPr>
                        <m:ctrlPr>
                          <a:rPr lang="fr-LU" sz="2800" i="1">
                            <a:solidFill>
                              <a:schemeClr val="accent5">
                                <a:lumMod val="75000"/>
                              </a:schemeClr>
                            </a:solidFill>
                            <a:latin typeface="Cambria Math" panose="02040503050406030204" pitchFamily="18" charset="0"/>
                          </a:rPr>
                        </m:ctrlPr>
                      </m:fPr>
                      <m:num>
                        <m:sSub>
                          <m:sSubPr>
                            <m:ctrlPr>
                              <a:rPr lang="fr-LU" sz="2800" i="1">
                                <a:solidFill>
                                  <a:srgbClr val="0061A1"/>
                                </a:solidFill>
                                <a:latin typeface="Cambria Math" panose="02040503050406030204" pitchFamily="18" charset="0"/>
                              </a:rPr>
                            </m:ctrlPr>
                          </m:sSubPr>
                          <m:e>
                            <m:r>
                              <a:rPr lang="fr-LU" sz="2800" i="1">
                                <a:solidFill>
                                  <a:srgbClr val="0061A1"/>
                                </a:solidFill>
                                <a:latin typeface="Cambria Math" panose="02040503050406030204" pitchFamily="18" charset="0"/>
                              </a:rPr>
                              <m:t>𝑃</m:t>
                            </m:r>
                          </m:e>
                          <m:sub>
                            <m:r>
                              <a:rPr lang="fr-LU" sz="2800" i="1">
                                <a:solidFill>
                                  <a:srgbClr val="0061A1"/>
                                </a:solidFill>
                                <a:latin typeface="Cambria Math" panose="02040503050406030204" pitchFamily="18" charset="0"/>
                              </a:rPr>
                              <m:t>𝐶𝐿</m:t>
                            </m:r>
                          </m:sub>
                        </m:sSub>
                      </m:num>
                      <m:den>
                        <m:sSub>
                          <m:sSubPr>
                            <m:ctrlPr>
                              <a:rPr lang="fr-LU" sz="2800" i="1">
                                <a:solidFill>
                                  <a:srgbClr val="0061A1"/>
                                </a:solidFill>
                                <a:latin typeface="Cambria Math" panose="02040503050406030204" pitchFamily="18" charset="0"/>
                              </a:rPr>
                            </m:ctrlPr>
                          </m:sSubPr>
                          <m:e>
                            <m:r>
                              <a:rPr lang="fr-LU" sz="2800" i="1">
                                <a:solidFill>
                                  <a:srgbClr val="0061A1"/>
                                </a:solidFill>
                                <a:latin typeface="Cambria Math" panose="02040503050406030204" pitchFamily="18" charset="0"/>
                              </a:rPr>
                              <m:t>𝐴</m:t>
                            </m:r>
                          </m:e>
                          <m:sub>
                            <m:r>
                              <a:rPr lang="fr-LU" sz="2800" i="1">
                                <a:solidFill>
                                  <a:srgbClr val="0061A1"/>
                                </a:solidFill>
                                <a:latin typeface="Cambria Math" panose="02040503050406030204" pitchFamily="18" charset="0"/>
                              </a:rPr>
                              <m:t>𝐶𝐿</m:t>
                            </m:r>
                          </m:sub>
                        </m:sSub>
                      </m:den>
                    </m:f>
                  </m:oMath>
                </a14:m>
                <a:r>
                  <a:rPr lang="fr-LU" sz="2800" dirty="0"/>
                  <a:t>     </a:t>
                </a:r>
                <a:r>
                  <a:rPr lang="fr-LU" sz="1800" dirty="0"/>
                  <a:t>avec</a:t>
                </a:r>
              </a:p>
              <a:p>
                <a:pPr algn="just">
                  <a:spcAft>
                    <a:spcPts val="600"/>
                  </a:spcAft>
                </a:pPr>
                <a:endParaRPr lang="fr-LU" dirty="0"/>
              </a:p>
              <a:p>
                <a:pPr>
                  <a:buFont typeface="Arial" panose="020B0604020202020204" pitchFamily="34" charset="0"/>
                  <a:buChar char="•"/>
                </a:pPr>
                <a:endParaRPr lang="fr-CH" b="1" dirty="0" smtClean="0"/>
              </a:p>
            </p:txBody>
          </p:sp>
        </mc:Choice>
        <mc:Fallback xmlns="">
          <p:sp>
            <p:nvSpPr>
              <p:cNvPr id="8" name="Content Placeholder 2"/>
              <p:cNvSpPr>
                <a:spLocks noGrp="1" noRot="1" noChangeAspect="1" noMove="1" noResize="1" noEditPoints="1" noAdjustHandles="1" noChangeArrowheads="1" noChangeShapeType="1" noTextEdit="1"/>
              </p:cNvSpPr>
              <p:nvPr>
                <p:ph idx="1"/>
              </p:nvPr>
            </p:nvSpPr>
            <p:spPr>
              <a:xfrm>
                <a:off x="563417" y="1366099"/>
                <a:ext cx="11148292" cy="5137998"/>
              </a:xfrm>
              <a:blipFill>
                <a:blip r:embed="rId2"/>
                <a:stretch>
                  <a:fillRect l="-1093" t="-1068" r="-875"/>
                </a:stretch>
              </a:blipFill>
            </p:spPr>
            <p:txBody>
              <a:bodyPr/>
              <a:lstStyle/>
              <a:p>
                <a:r>
                  <a:rPr lang="fr-LU">
                    <a:noFill/>
                  </a:rPr>
                  <a:t> </a:t>
                </a:r>
              </a:p>
            </p:txBody>
          </p:sp>
        </mc:Fallback>
      </mc:AlternateContent>
      <p:sp>
        <p:nvSpPr>
          <p:cNvPr id="20" name="Left Brace 19"/>
          <p:cNvSpPr/>
          <p:nvPr/>
        </p:nvSpPr>
        <p:spPr>
          <a:xfrm>
            <a:off x="4025607" y="5724393"/>
            <a:ext cx="414070" cy="67507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LU"/>
          </a:p>
        </p:txBody>
      </p:sp>
      <mc:AlternateContent xmlns:mc="http://schemas.openxmlformats.org/markup-compatibility/2006" xmlns:a14="http://schemas.microsoft.com/office/drawing/2010/main">
        <mc:Choice Requires="a14">
          <p:sp>
            <p:nvSpPr>
              <p:cNvPr id="21" name="TextBox 20"/>
              <p:cNvSpPr txBox="1"/>
              <p:nvPr/>
            </p:nvSpPr>
            <p:spPr>
              <a:xfrm>
                <a:off x="4232642" y="4373312"/>
                <a:ext cx="7479067" cy="646331"/>
              </a:xfrm>
              <a:prstGeom prst="rect">
                <a:avLst/>
              </a:prstGeom>
              <a:noFill/>
            </p:spPr>
            <p:txBody>
              <a:bodyPr wrap="square" rtlCol="0">
                <a:spAutoFit/>
              </a:bodyPr>
              <a:lstStyle/>
              <a:p>
                <a14:m>
                  <m:oMath xmlns:m="http://schemas.openxmlformats.org/officeDocument/2006/math">
                    <m:sSub>
                      <m:sSubPr>
                        <m:ctrlPr>
                          <a:rPr lang="fr-LU" b="1" i="1" smtClean="0">
                            <a:solidFill>
                              <a:srgbClr val="434342"/>
                            </a:solidFill>
                            <a:latin typeface="Cambria Math" panose="02040503050406030204" pitchFamily="18" charset="0"/>
                          </a:rPr>
                        </m:ctrlPr>
                      </m:sSubPr>
                      <m:e>
                        <m:r>
                          <a:rPr lang="fr-LU" b="1" i="1" smtClean="0">
                            <a:solidFill>
                              <a:srgbClr val="434342"/>
                            </a:solidFill>
                            <a:latin typeface="Cambria Math" panose="02040503050406030204" pitchFamily="18" charset="0"/>
                          </a:rPr>
                          <m:t>𝑷</m:t>
                        </m:r>
                      </m:e>
                      <m:sub>
                        <m:r>
                          <a:rPr lang="fr-LU" b="1" i="1" smtClean="0">
                            <a:solidFill>
                              <a:srgbClr val="434342"/>
                            </a:solidFill>
                            <a:latin typeface="Cambria Math" panose="02040503050406030204" pitchFamily="18" charset="0"/>
                          </a:rPr>
                          <m:t>𝑪𝑶</m:t>
                        </m:r>
                      </m:sub>
                    </m:sSub>
                  </m:oMath>
                </a14:m>
                <a:r>
                  <a:rPr lang="fr-LU" dirty="0" smtClean="0">
                    <a:solidFill>
                      <a:srgbClr val="434342"/>
                    </a:solidFill>
                  </a:rPr>
                  <a:t>: total </a:t>
                </a:r>
                <a:r>
                  <a:rPr lang="fr-LU" dirty="0">
                    <a:solidFill>
                      <a:srgbClr val="434342"/>
                    </a:solidFill>
                  </a:rPr>
                  <a:t>des prestations pour les accidents d’un cotisant </a:t>
                </a:r>
                <a:endParaRPr lang="fr-LU" dirty="0" smtClean="0">
                  <a:solidFill>
                    <a:srgbClr val="434342"/>
                  </a:solidFill>
                </a:endParaRPr>
              </a:p>
              <a:p>
                <a14:m>
                  <m:oMath xmlns:m="http://schemas.openxmlformats.org/officeDocument/2006/math">
                    <m:sSub>
                      <m:sSubPr>
                        <m:ctrlPr>
                          <a:rPr lang="fr-LU" b="1" i="1" smtClean="0">
                            <a:solidFill>
                              <a:srgbClr val="434342"/>
                            </a:solidFill>
                            <a:latin typeface="Cambria Math" panose="02040503050406030204" pitchFamily="18" charset="0"/>
                          </a:rPr>
                        </m:ctrlPr>
                      </m:sSubPr>
                      <m:e>
                        <m:r>
                          <a:rPr lang="fr-LU" b="1" i="1" smtClean="0">
                            <a:solidFill>
                              <a:srgbClr val="434342"/>
                            </a:solidFill>
                            <a:latin typeface="Cambria Math" panose="02040503050406030204" pitchFamily="18" charset="0"/>
                          </a:rPr>
                          <m:t>𝑨</m:t>
                        </m:r>
                      </m:e>
                      <m:sub>
                        <m:r>
                          <a:rPr lang="fr-LU" b="1" i="1" smtClean="0">
                            <a:solidFill>
                              <a:srgbClr val="434342"/>
                            </a:solidFill>
                            <a:latin typeface="Cambria Math" panose="02040503050406030204" pitchFamily="18" charset="0"/>
                          </a:rPr>
                          <m:t>𝑪𝑶</m:t>
                        </m:r>
                      </m:sub>
                    </m:sSub>
                  </m:oMath>
                </a14:m>
                <a:r>
                  <a:rPr lang="fr-LU" dirty="0" smtClean="0">
                    <a:solidFill>
                      <a:srgbClr val="434342"/>
                    </a:solidFill>
                  </a:rPr>
                  <a:t>: total des assiettes </a:t>
                </a:r>
                <a:r>
                  <a:rPr lang="fr-LU" dirty="0">
                    <a:solidFill>
                      <a:srgbClr val="434342"/>
                    </a:solidFill>
                  </a:rPr>
                  <a:t>de cotisation accident d’un </a:t>
                </a:r>
                <a:r>
                  <a:rPr lang="fr-LU" dirty="0" smtClean="0">
                    <a:solidFill>
                      <a:srgbClr val="434342"/>
                    </a:solidFill>
                  </a:rPr>
                  <a:t>cotisant</a:t>
                </a:r>
              </a:p>
            </p:txBody>
          </p:sp>
        </mc:Choice>
        <mc:Fallback xmlns="">
          <p:sp>
            <p:nvSpPr>
              <p:cNvPr id="21" name="TextBox 20"/>
              <p:cNvSpPr txBox="1">
                <a:spLocks noRot="1" noChangeAspect="1" noMove="1" noResize="1" noEditPoints="1" noAdjustHandles="1" noChangeArrowheads="1" noChangeShapeType="1" noTextEdit="1"/>
              </p:cNvSpPr>
              <p:nvPr/>
            </p:nvSpPr>
            <p:spPr>
              <a:xfrm>
                <a:off x="4232642" y="4373312"/>
                <a:ext cx="7479067" cy="646331"/>
              </a:xfrm>
              <a:prstGeom prst="rect">
                <a:avLst/>
              </a:prstGeom>
              <a:blipFill>
                <a:blip r:embed="rId3"/>
                <a:stretch>
                  <a:fillRect t="-4717" b="-14151"/>
                </a:stretch>
              </a:blipFill>
            </p:spPr>
            <p:txBody>
              <a:bodyPr/>
              <a:lstStyle/>
              <a:p>
                <a:r>
                  <a:rPr lang="fr-LU">
                    <a:noFill/>
                  </a:rPr>
                  <a:t> </a:t>
                </a:r>
              </a:p>
            </p:txBody>
          </p:sp>
        </mc:Fallback>
      </mc:AlternateContent>
      <p:sp>
        <p:nvSpPr>
          <p:cNvPr id="22" name="Left Brace 21"/>
          <p:cNvSpPr/>
          <p:nvPr/>
        </p:nvSpPr>
        <p:spPr>
          <a:xfrm>
            <a:off x="4025607" y="4358939"/>
            <a:ext cx="414070" cy="67507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LU"/>
          </a:p>
        </p:txBody>
      </p:sp>
      <mc:AlternateContent xmlns:mc="http://schemas.openxmlformats.org/markup-compatibility/2006" xmlns:a14="http://schemas.microsoft.com/office/drawing/2010/main">
        <mc:Choice Requires="a14">
          <p:sp>
            <p:nvSpPr>
              <p:cNvPr id="23" name="TextBox 22"/>
              <p:cNvSpPr txBox="1"/>
              <p:nvPr/>
            </p:nvSpPr>
            <p:spPr>
              <a:xfrm>
                <a:off x="4232642" y="5738766"/>
                <a:ext cx="8240060" cy="646331"/>
              </a:xfrm>
              <a:prstGeom prst="rect">
                <a:avLst/>
              </a:prstGeom>
              <a:noFill/>
            </p:spPr>
            <p:txBody>
              <a:bodyPr wrap="square" rtlCol="0">
                <a:spAutoFit/>
              </a:bodyPr>
              <a:lstStyle/>
              <a:p>
                <a14:m>
                  <m:oMath xmlns:m="http://schemas.openxmlformats.org/officeDocument/2006/math">
                    <m:sSub>
                      <m:sSubPr>
                        <m:ctrlPr>
                          <a:rPr lang="fr-LU" b="1" i="1">
                            <a:solidFill>
                              <a:srgbClr val="434342"/>
                            </a:solidFill>
                            <a:latin typeface="Cambria Math" panose="02040503050406030204" pitchFamily="18" charset="0"/>
                          </a:rPr>
                        </m:ctrlPr>
                      </m:sSubPr>
                      <m:e>
                        <m:r>
                          <a:rPr lang="fr-LU" b="1" i="1">
                            <a:solidFill>
                              <a:srgbClr val="434342"/>
                            </a:solidFill>
                            <a:latin typeface="Cambria Math" panose="02040503050406030204" pitchFamily="18" charset="0"/>
                          </a:rPr>
                          <m:t>𝑷</m:t>
                        </m:r>
                      </m:e>
                      <m:sub>
                        <m:r>
                          <a:rPr lang="fr-LU" b="1" i="1">
                            <a:solidFill>
                              <a:srgbClr val="434342"/>
                            </a:solidFill>
                            <a:latin typeface="Cambria Math" panose="02040503050406030204" pitchFamily="18" charset="0"/>
                          </a:rPr>
                          <m:t>𝑪𝑳</m:t>
                        </m:r>
                      </m:sub>
                    </m:sSub>
                  </m:oMath>
                </a14:m>
                <a:r>
                  <a:rPr lang="fr-LU" dirty="0">
                    <a:solidFill>
                      <a:srgbClr val="434342"/>
                    </a:solidFill>
                  </a:rPr>
                  <a:t>: total des prestations de tous les cotisants </a:t>
                </a:r>
                <a:r>
                  <a:rPr lang="fr-LU" dirty="0" smtClean="0">
                    <a:solidFill>
                      <a:srgbClr val="434342"/>
                    </a:solidFill>
                  </a:rPr>
                  <a:t>de la </a:t>
                </a:r>
                <a:r>
                  <a:rPr lang="fr-LU" dirty="0">
                    <a:solidFill>
                      <a:srgbClr val="434342"/>
                    </a:solidFill>
                  </a:rPr>
                  <a:t>classe  </a:t>
                </a:r>
              </a:p>
              <a:p>
                <a14:m>
                  <m:oMath xmlns:m="http://schemas.openxmlformats.org/officeDocument/2006/math">
                    <m:sSub>
                      <m:sSubPr>
                        <m:ctrlPr>
                          <a:rPr lang="fr-LU" b="1" i="1">
                            <a:solidFill>
                              <a:srgbClr val="434342"/>
                            </a:solidFill>
                            <a:latin typeface="Cambria Math" panose="02040503050406030204" pitchFamily="18" charset="0"/>
                          </a:rPr>
                        </m:ctrlPr>
                      </m:sSubPr>
                      <m:e>
                        <m:r>
                          <a:rPr lang="fr-LU" b="1" i="1">
                            <a:solidFill>
                              <a:srgbClr val="434342"/>
                            </a:solidFill>
                            <a:latin typeface="Cambria Math" panose="02040503050406030204" pitchFamily="18" charset="0"/>
                          </a:rPr>
                          <m:t>𝑨</m:t>
                        </m:r>
                      </m:e>
                      <m:sub>
                        <m:r>
                          <a:rPr lang="fr-LU" b="1" i="1">
                            <a:solidFill>
                              <a:srgbClr val="434342"/>
                            </a:solidFill>
                            <a:latin typeface="Cambria Math" panose="02040503050406030204" pitchFamily="18" charset="0"/>
                          </a:rPr>
                          <m:t>𝑪𝑳</m:t>
                        </m:r>
                      </m:sub>
                    </m:sSub>
                  </m:oMath>
                </a14:m>
                <a:r>
                  <a:rPr lang="fr-LU" dirty="0">
                    <a:solidFill>
                      <a:srgbClr val="434342"/>
                    </a:solidFill>
                  </a:rPr>
                  <a:t>: total des assiettes de cotisation </a:t>
                </a:r>
                <a:r>
                  <a:rPr lang="fr-LU" dirty="0" smtClean="0">
                    <a:solidFill>
                      <a:srgbClr val="434342"/>
                    </a:solidFill>
                  </a:rPr>
                  <a:t>de la </a:t>
                </a:r>
                <a:r>
                  <a:rPr lang="fr-LU" dirty="0">
                    <a:solidFill>
                      <a:srgbClr val="434342"/>
                    </a:solidFill>
                  </a:rPr>
                  <a:t>même classe</a:t>
                </a:r>
              </a:p>
            </p:txBody>
          </p:sp>
        </mc:Choice>
        <mc:Fallback xmlns="">
          <p:sp>
            <p:nvSpPr>
              <p:cNvPr id="23" name="TextBox 22"/>
              <p:cNvSpPr txBox="1">
                <a:spLocks noRot="1" noChangeAspect="1" noMove="1" noResize="1" noEditPoints="1" noAdjustHandles="1" noChangeArrowheads="1" noChangeShapeType="1" noTextEdit="1"/>
              </p:cNvSpPr>
              <p:nvPr/>
            </p:nvSpPr>
            <p:spPr>
              <a:xfrm>
                <a:off x="4232642" y="5738766"/>
                <a:ext cx="8240060" cy="646331"/>
              </a:xfrm>
              <a:prstGeom prst="rect">
                <a:avLst/>
              </a:prstGeom>
              <a:blipFill>
                <a:blip r:embed="rId4"/>
                <a:stretch>
                  <a:fillRect t="-4717" b="-14151"/>
                </a:stretch>
              </a:blipFill>
            </p:spPr>
            <p:txBody>
              <a:bodyPr/>
              <a:lstStyle/>
              <a:p>
                <a:r>
                  <a:rPr lang="fr-LU">
                    <a:noFill/>
                  </a:rPr>
                  <a:t> </a:t>
                </a:r>
              </a:p>
            </p:txBody>
          </p:sp>
        </mc:Fallback>
      </mc:AlternateContent>
    </p:spTree>
    <p:extLst>
      <p:ext uri="{BB962C8B-B14F-4D97-AF65-F5344CB8AC3E}">
        <p14:creationId xmlns:p14="http://schemas.microsoft.com/office/powerpoint/2010/main" val="41215034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18F1365-6A11-4D2C-A586-41215F74B123}" type="slidenum">
              <a:rPr lang="fr-LU" smtClean="0"/>
              <a:pPr/>
              <a:t>17</a:t>
            </a:fld>
            <a:endParaRPr lang="fr-LU" dirty="0"/>
          </a:p>
        </p:txBody>
      </p:sp>
      <p:sp>
        <p:nvSpPr>
          <p:cNvPr id="11" name="Title 10"/>
          <p:cNvSpPr>
            <a:spLocks noGrp="1"/>
          </p:cNvSpPr>
          <p:nvPr>
            <p:ph type="title"/>
          </p:nvPr>
        </p:nvSpPr>
        <p:spPr>
          <a:xfrm>
            <a:off x="563417" y="292153"/>
            <a:ext cx="10515600" cy="1325563"/>
          </a:xfrm>
        </p:spPr>
        <p:txBody>
          <a:bodyPr/>
          <a:lstStyle/>
          <a:p>
            <a:r>
              <a:rPr lang="fr-LU" dirty="0"/>
              <a:t>Méthode de </a:t>
            </a:r>
            <a:r>
              <a:rPr lang="fr-LU" dirty="0" smtClean="0"/>
              <a:t>calcul</a:t>
            </a:r>
            <a:endParaRPr lang="fr-LU" dirty="0"/>
          </a:p>
        </p:txBody>
      </p:sp>
      <mc:AlternateContent xmlns:mc="http://schemas.openxmlformats.org/markup-compatibility/2006" xmlns:a14="http://schemas.microsoft.com/office/drawing/2010/main">
        <mc:Choice Requires="a14">
          <p:sp>
            <p:nvSpPr>
              <p:cNvPr id="13" name="Content Placeholder 2"/>
              <p:cNvSpPr>
                <a:spLocks noGrp="1"/>
              </p:cNvSpPr>
              <p:nvPr>
                <p:ph idx="1"/>
              </p:nvPr>
            </p:nvSpPr>
            <p:spPr>
              <a:xfrm>
                <a:off x="560459" y="1437386"/>
                <a:ext cx="11526245" cy="5240284"/>
              </a:xfrm>
            </p:spPr>
            <p:txBody>
              <a:bodyPr>
                <a:normAutofit/>
              </a:bodyPr>
              <a:lstStyle/>
              <a:p>
                <a:pPr marL="0" indent="0">
                  <a:buNone/>
                </a:pPr>
                <a:r>
                  <a:rPr lang="fr-CH" sz="3200" b="1" dirty="0" smtClean="0"/>
                  <a:t>Cas différents pour la différence relative (</a:t>
                </a:r>
                <a14:m>
                  <m:oMath xmlns:m="http://schemas.openxmlformats.org/officeDocument/2006/math">
                    <m:r>
                      <a:rPr lang="fr-CH" sz="3200" b="1" i="1" smtClean="0">
                        <a:latin typeface="Cambria Math" panose="02040503050406030204" pitchFamily="18" charset="0"/>
                        <a:ea typeface="Cambria Math" panose="02040503050406030204" pitchFamily="18" charset="0"/>
                      </a:rPr>
                      <m:t>∆</m:t>
                    </m:r>
                  </m:oMath>
                </a14:m>
                <a:r>
                  <a:rPr lang="fr-CH" sz="3200" b="1" dirty="0" smtClean="0"/>
                  <a:t>):</a:t>
                </a:r>
              </a:p>
              <a:p>
                <a:pPr marL="0" indent="0">
                  <a:buNone/>
                </a:pPr>
                <a:endParaRPr lang="fr-CH" sz="800" b="1" dirty="0" smtClean="0"/>
              </a:p>
              <a:p>
                <a:pPr marL="0" indent="0">
                  <a:buNone/>
                </a:pPr>
                <a:endParaRPr lang="fr-CH" sz="800" b="1" dirty="0" smtClean="0"/>
              </a:p>
              <a:p>
                <a:pPr marL="0" indent="0">
                  <a:buNone/>
                </a:pPr>
                <a14:m>
                  <m:oMath xmlns:m="http://schemas.openxmlformats.org/officeDocument/2006/math">
                    <m:r>
                      <a:rPr lang="fr-LU" sz="3600" b="0" i="1" smtClean="0">
                        <a:latin typeface="Cambria Math" panose="02040503050406030204" pitchFamily="18" charset="0"/>
                        <a:ea typeface="Cambria Math" panose="02040503050406030204" pitchFamily="18" charset="0"/>
                      </a:rPr>
                      <m:t>∆</m:t>
                    </m:r>
                    <m:r>
                      <a:rPr lang="fr-LU" sz="3600" b="0" i="1" smtClean="0">
                        <a:latin typeface="Cambria Math" panose="02040503050406030204" pitchFamily="18" charset="0"/>
                      </a:rPr>
                      <m:t>=</m:t>
                    </m:r>
                    <m:f>
                      <m:fPr>
                        <m:ctrlPr>
                          <a:rPr lang="fr-LU" sz="3600" i="1">
                            <a:latin typeface="Cambria Math" panose="02040503050406030204" pitchFamily="18" charset="0"/>
                          </a:rPr>
                        </m:ctrlPr>
                      </m:fPr>
                      <m:num>
                        <m:sSub>
                          <m:sSubPr>
                            <m:ctrlPr>
                              <a:rPr lang="fr-LU" sz="3600" i="1" smtClean="0">
                                <a:solidFill>
                                  <a:srgbClr val="DE5261"/>
                                </a:solidFill>
                                <a:latin typeface="Cambria Math" panose="02040503050406030204" pitchFamily="18" charset="0"/>
                              </a:rPr>
                            </m:ctrlPr>
                          </m:sSubPr>
                          <m:e>
                            <m:r>
                              <a:rPr lang="fr-LU" sz="3600" i="1">
                                <a:solidFill>
                                  <a:srgbClr val="DE5261"/>
                                </a:solidFill>
                                <a:latin typeface="Cambria Math" panose="02040503050406030204" pitchFamily="18" charset="0"/>
                              </a:rPr>
                              <m:t>𝐶</m:t>
                            </m:r>
                          </m:e>
                          <m:sub>
                            <m:r>
                              <a:rPr lang="fr-LU" sz="3600" i="1">
                                <a:solidFill>
                                  <a:srgbClr val="DE5261"/>
                                </a:solidFill>
                                <a:latin typeface="Cambria Math" panose="02040503050406030204" pitchFamily="18" charset="0"/>
                              </a:rPr>
                              <m:t>𝐶𝑂</m:t>
                            </m:r>
                          </m:sub>
                        </m:sSub>
                        <m:r>
                          <a:rPr lang="fr-LU" sz="3600" i="1">
                            <a:latin typeface="Cambria Math" panose="02040503050406030204" pitchFamily="18" charset="0"/>
                          </a:rPr>
                          <m:t>−</m:t>
                        </m:r>
                        <m:sSub>
                          <m:sSubPr>
                            <m:ctrlPr>
                              <a:rPr lang="fr-LU" sz="3600" i="1" smtClean="0">
                                <a:solidFill>
                                  <a:srgbClr val="0061A1"/>
                                </a:solidFill>
                                <a:latin typeface="Cambria Math" panose="02040503050406030204" pitchFamily="18" charset="0"/>
                              </a:rPr>
                            </m:ctrlPr>
                          </m:sSubPr>
                          <m:e>
                            <m:r>
                              <a:rPr lang="fr-LU" sz="3600" i="1">
                                <a:solidFill>
                                  <a:srgbClr val="0061A1"/>
                                </a:solidFill>
                                <a:latin typeface="Cambria Math" panose="02040503050406030204" pitchFamily="18" charset="0"/>
                              </a:rPr>
                              <m:t>𝐶</m:t>
                            </m:r>
                          </m:e>
                          <m:sub>
                            <m:r>
                              <a:rPr lang="fr-LU" sz="3600" i="1">
                                <a:solidFill>
                                  <a:srgbClr val="0061A1"/>
                                </a:solidFill>
                                <a:latin typeface="Cambria Math" panose="02040503050406030204" pitchFamily="18" charset="0"/>
                              </a:rPr>
                              <m:t>𝐶𝐿</m:t>
                            </m:r>
                          </m:sub>
                        </m:sSub>
                      </m:num>
                      <m:den>
                        <m:sSub>
                          <m:sSubPr>
                            <m:ctrlPr>
                              <a:rPr lang="fr-LU" sz="3600" i="1" smtClean="0">
                                <a:solidFill>
                                  <a:srgbClr val="0061A1"/>
                                </a:solidFill>
                                <a:latin typeface="Cambria Math" panose="02040503050406030204" pitchFamily="18" charset="0"/>
                              </a:rPr>
                            </m:ctrlPr>
                          </m:sSubPr>
                          <m:e>
                            <m:r>
                              <a:rPr lang="fr-LU" sz="3600" i="1">
                                <a:solidFill>
                                  <a:srgbClr val="0061A1"/>
                                </a:solidFill>
                                <a:latin typeface="Cambria Math" panose="02040503050406030204" pitchFamily="18" charset="0"/>
                              </a:rPr>
                              <m:t>𝐶</m:t>
                            </m:r>
                          </m:e>
                          <m:sub>
                            <m:r>
                              <a:rPr lang="fr-LU" sz="3600" i="1">
                                <a:solidFill>
                                  <a:srgbClr val="0061A1"/>
                                </a:solidFill>
                                <a:latin typeface="Cambria Math" panose="02040503050406030204" pitchFamily="18" charset="0"/>
                              </a:rPr>
                              <m:t>𝐶𝐿</m:t>
                            </m:r>
                          </m:sub>
                        </m:sSub>
                      </m:den>
                    </m:f>
                    <m:r>
                      <a:rPr lang="fr-LU" sz="3600">
                        <a:latin typeface="Cambria Math" panose="02040503050406030204" pitchFamily="18" charset="0"/>
                      </a:rPr>
                      <m:t>⋅100%</m:t>
                    </m:r>
                  </m:oMath>
                </a14:m>
                <a:r>
                  <a:rPr lang="fr-LU" sz="3600" dirty="0" smtClean="0"/>
                  <a:t>     </a:t>
                </a:r>
                <a:r>
                  <a:rPr lang="fr-LU" dirty="0" smtClean="0"/>
                  <a:t>cas différents </a:t>
                </a:r>
                <a:endParaRPr lang="fr-LU" dirty="0"/>
              </a:p>
            </p:txBody>
          </p:sp>
        </mc:Choice>
        <mc:Fallback xmlns="">
          <p:sp>
            <p:nvSpPr>
              <p:cNvPr id="13" name="Content Placeholder 2"/>
              <p:cNvSpPr>
                <a:spLocks noGrp="1" noRot="1" noChangeAspect="1" noMove="1" noResize="1" noEditPoints="1" noAdjustHandles="1" noChangeArrowheads="1" noChangeShapeType="1" noTextEdit="1"/>
              </p:cNvSpPr>
              <p:nvPr>
                <p:ph idx="1"/>
              </p:nvPr>
            </p:nvSpPr>
            <p:spPr>
              <a:xfrm>
                <a:off x="560459" y="1437386"/>
                <a:ext cx="11526245" cy="5240284"/>
              </a:xfrm>
              <a:blipFill>
                <a:blip r:embed="rId2"/>
                <a:stretch>
                  <a:fillRect l="-1375" t="-2328"/>
                </a:stretch>
              </a:blipFill>
            </p:spPr>
            <p:txBody>
              <a:bodyPr/>
              <a:lstStyle/>
              <a:p>
                <a:r>
                  <a:rPr lang="fr-LU">
                    <a:noFill/>
                  </a:rPr>
                  <a:t> </a:t>
                </a:r>
              </a:p>
            </p:txBody>
          </p:sp>
        </mc:Fallback>
      </mc:AlternateContent>
      <p:sp>
        <p:nvSpPr>
          <p:cNvPr id="14" name="Left Brace 13"/>
          <p:cNvSpPr/>
          <p:nvPr/>
        </p:nvSpPr>
        <p:spPr>
          <a:xfrm>
            <a:off x="6789995" y="2220084"/>
            <a:ext cx="640969" cy="142874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LU"/>
          </a:p>
        </p:txBody>
      </p:sp>
      <mc:AlternateContent xmlns:mc="http://schemas.openxmlformats.org/markup-compatibility/2006" xmlns:a14="http://schemas.microsoft.com/office/drawing/2010/main">
        <mc:Choice Requires="a14">
          <p:sp>
            <p:nvSpPr>
              <p:cNvPr id="15" name="TextBox 14"/>
              <p:cNvSpPr txBox="1"/>
              <p:nvPr/>
            </p:nvSpPr>
            <p:spPr>
              <a:xfrm>
                <a:off x="7104467" y="2220085"/>
                <a:ext cx="5308735" cy="1642116"/>
              </a:xfrm>
              <a:prstGeom prst="rect">
                <a:avLst/>
              </a:prstGeom>
              <a:noFill/>
            </p:spPr>
            <p:txBody>
              <a:bodyPr wrap="square" rtlCol="0">
                <a:spAutoFit/>
              </a:bodyPr>
              <a:lstStyle/>
              <a:p>
                <a14:m>
                  <m:oMath xmlns:m="http://schemas.openxmlformats.org/officeDocument/2006/math">
                    <m:sSub>
                      <m:sSubPr>
                        <m:ctrlPr>
                          <a:rPr lang="fr-LU" sz="2800" i="1" smtClean="0">
                            <a:solidFill>
                              <a:srgbClr val="DE5261"/>
                            </a:solidFill>
                            <a:latin typeface="Cambria Math" panose="02040503050406030204" pitchFamily="18" charset="0"/>
                          </a:rPr>
                        </m:ctrlPr>
                      </m:sSubPr>
                      <m:e>
                        <m:r>
                          <a:rPr lang="fr-LU" sz="2800" b="0" i="1" smtClean="0">
                            <a:solidFill>
                              <a:srgbClr val="DE5261"/>
                            </a:solidFill>
                            <a:latin typeface="Cambria Math" panose="02040503050406030204" pitchFamily="18" charset="0"/>
                          </a:rPr>
                          <m:t>𝐶</m:t>
                        </m:r>
                      </m:e>
                      <m:sub>
                        <m:r>
                          <a:rPr lang="fr-LU" sz="2800" b="0" i="1" smtClean="0">
                            <a:solidFill>
                              <a:srgbClr val="DE5261"/>
                            </a:solidFill>
                            <a:latin typeface="Cambria Math" panose="02040503050406030204" pitchFamily="18" charset="0"/>
                          </a:rPr>
                          <m:t>𝐶𝑂</m:t>
                        </m:r>
                      </m:sub>
                    </m:sSub>
                    <m:r>
                      <a:rPr lang="fr-LU" sz="2800" b="0" i="1" smtClean="0">
                        <a:solidFill>
                          <a:srgbClr val="434342"/>
                        </a:solidFill>
                        <a:latin typeface="Cambria Math" panose="02040503050406030204" pitchFamily="18" charset="0"/>
                      </a:rPr>
                      <m:t>=0</m:t>
                    </m:r>
                  </m:oMath>
                </a14:m>
                <a:r>
                  <a:rPr lang="fr-LU" sz="2800" dirty="0" smtClean="0">
                    <a:solidFill>
                      <a:srgbClr val="434342"/>
                    </a:solidFill>
                  </a:rPr>
                  <a:t>        </a:t>
                </a:r>
                <a:r>
                  <a:rPr lang="fr-CH" sz="2400" dirty="0" smtClean="0">
                    <a:solidFill>
                      <a:srgbClr val="434342"/>
                    </a:solidFill>
                  </a:rPr>
                  <a:t>⇒ </a:t>
                </a:r>
                <a:r>
                  <a:rPr lang="fr-CH" sz="2400" b="1" dirty="0" smtClean="0">
                    <a:solidFill>
                      <a:srgbClr val="434342"/>
                    </a:solidFill>
                  </a:rPr>
                  <a:t>bonus</a:t>
                </a:r>
                <a:r>
                  <a:rPr lang="fr-CH" sz="2400" dirty="0" smtClean="0">
                    <a:solidFill>
                      <a:srgbClr val="434342"/>
                    </a:solidFill>
                  </a:rPr>
                  <a:t> est appliqué</a:t>
                </a:r>
              </a:p>
              <a:p>
                <a14:m>
                  <m:oMath xmlns:m="http://schemas.openxmlformats.org/officeDocument/2006/math">
                    <m:sSub>
                      <m:sSubPr>
                        <m:ctrlPr>
                          <a:rPr lang="fr-LU" sz="2800" i="1" smtClean="0">
                            <a:solidFill>
                              <a:srgbClr val="DE5261"/>
                            </a:solidFill>
                            <a:latin typeface="Cambria Math" panose="02040503050406030204" pitchFamily="18" charset="0"/>
                          </a:rPr>
                        </m:ctrlPr>
                      </m:sSubPr>
                      <m:e>
                        <m:r>
                          <a:rPr lang="fr-LU" sz="2800" b="0" i="1" smtClean="0">
                            <a:solidFill>
                              <a:srgbClr val="DE5261"/>
                            </a:solidFill>
                            <a:latin typeface="Cambria Math" panose="02040503050406030204" pitchFamily="18" charset="0"/>
                          </a:rPr>
                          <m:t>𝐶</m:t>
                        </m:r>
                      </m:e>
                      <m:sub>
                        <m:r>
                          <a:rPr lang="fr-LU" sz="2800" b="0" i="1" smtClean="0">
                            <a:solidFill>
                              <a:srgbClr val="DE5261"/>
                            </a:solidFill>
                            <a:latin typeface="Cambria Math" panose="02040503050406030204" pitchFamily="18" charset="0"/>
                          </a:rPr>
                          <m:t>𝐶𝑂</m:t>
                        </m:r>
                      </m:sub>
                    </m:sSub>
                    <m:r>
                      <a:rPr lang="fr-LU" sz="2800" i="1" smtClean="0">
                        <a:solidFill>
                          <a:srgbClr val="434342"/>
                        </a:solidFill>
                        <a:latin typeface="Cambria Math" panose="02040503050406030204" pitchFamily="18" charset="0"/>
                        <a:ea typeface="Cambria Math" panose="02040503050406030204" pitchFamily="18" charset="0"/>
                      </a:rPr>
                      <m:t>≤</m:t>
                    </m:r>
                    <m:sSub>
                      <m:sSubPr>
                        <m:ctrlPr>
                          <a:rPr lang="fr-LU" sz="2800" i="1" smtClean="0">
                            <a:solidFill>
                              <a:schemeClr val="accent5">
                                <a:lumMod val="75000"/>
                              </a:schemeClr>
                            </a:solidFill>
                            <a:latin typeface="Cambria Math" panose="02040503050406030204" pitchFamily="18" charset="0"/>
                            <a:ea typeface="Cambria Math" panose="02040503050406030204" pitchFamily="18" charset="0"/>
                          </a:rPr>
                        </m:ctrlPr>
                      </m:sSubPr>
                      <m:e>
                        <m:r>
                          <a:rPr lang="fr-LU" sz="2800" b="0" i="1" smtClean="0">
                            <a:solidFill>
                              <a:schemeClr val="accent5">
                                <a:lumMod val="75000"/>
                              </a:schemeClr>
                            </a:solidFill>
                            <a:latin typeface="Cambria Math" panose="02040503050406030204" pitchFamily="18" charset="0"/>
                            <a:ea typeface="Cambria Math" panose="02040503050406030204" pitchFamily="18" charset="0"/>
                          </a:rPr>
                          <m:t>𝐶</m:t>
                        </m:r>
                      </m:e>
                      <m:sub>
                        <m:r>
                          <a:rPr lang="fr-LU" sz="2800" b="0" i="1" smtClean="0">
                            <a:solidFill>
                              <a:schemeClr val="accent5">
                                <a:lumMod val="75000"/>
                              </a:schemeClr>
                            </a:solidFill>
                            <a:latin typeface="Cambria Math" panose="02040503050406030204" pitchFamily="18" charset="0"/>
                            <a:ea typeface="Cambria Math" panose="02040503050406030204" pitchFamily="18" charset="0"/>
                          </a:rPr>
                          <m:t>𝐶𝐿</m:t>
                        </m:r>
                      </m:sub>
                    </m:sSub>
                  </m:oMath>
                </a14:m>
                <a:r>
                  <a:rPr lang="fr-LU" sz="2400" dirty="0" smtClean="0"/>
                  <a:t>     </a:t>
                </a:r>
                <a:r>
                  <a:rPr lang="fr-CH" sz="2400" dirty="0" smtClean="0"/>
                  <a:t>⇒ </a:t>
                </a:r>
                <a:r>
                  <a:rPr lang="fr-CH" sz="2400" b="1" dirty="0" smtClean="0">
                    <a:solidFill>
                      <a:srgbClr val="434342"/>
                    </a:solidFill>
                  </a:rPr>
                  <a:t>ni bonus ni malus </a:t>
                </a:r>
              </a:p>
              <a:p>
                <a14:m>
                  <m:oMath xmlns:m="http://schemas.openxmlformats.org/officeDocument/2006/math">
                    <m:sSub>
                      <m:sSubPr>
                        <m:ctrlPr>
                          <a:rPr lang="fr-CH" sz="2800" i="1" smtClean="0">
                            <a:solidFill>
                              <a:srgbClr val="DE5261"/>
                            </a:solidFill>
                            <a:latin typeface="Cambria Math" panose="02040503050406030204" pitchFamily="18" charset="0"/>
                          </a:rPr>
                        </m:ctrlPr>
                      </m:sSubPr>
                      <m:e>
                        <m:r>
                          <a:rPr lang="fr-LU" sz="2800" b="0" i="1" smtClean="0">
                            <a:solidFill>
                              <a:srgbClr val="DE5261"/>
                            </a:solidFill>
                            <a:latin typeface="Cambria Math" panose="02040503050406030204" pitchFamily="18" charset="0"/>
                          </a:rPr>
                          <m:t>𝐶</m:t>
                        </m:r>
                      </m:e>
                      <m:sub>
                        <m:r>
                          <a:rPr lang="fr-LU" sz="2800" b="0" i="1" smtClean="0">
                            <a:solidFill>
                              <a:srgbClr val="DE5261"/>
                            </a:solidFill>
                            <a:latin typeface="Cambria Math" panose="02040503050406030204" pitchFamily="18" charset="0"/>
                          </a:rPr>
                          <m:t>𝐶𝑂</m:t>
                        </m:r>
                      </m:sub>
                    </m:sSub>
                    <m:r>
                      <a:rPr lang="fr-CH" sz="2800" i="1" smtClean="0">
                        <a:solidFill>
                          <a:srgbClr val="434342"/>
                        </a:solidFill>
                        <a:latin typeface="Cambria Math" panose="02040503050406030204" pitchFamily="18" charset="0"/>
                        <a:ea typeface="Cambria Math" panose="02040503050406030204" pitchFamily="18" charset="0"/>
                      </a:rPr>
                      <m:t>&gt;</m:t>
                    </m:r>
                    <m:sSub>
                      <m:sSubPr>
                        <m:ctrlPr>
                          <a:rPr lang="fr-CH" sz="2800" i="1" smtClean="0">
                            <a:solidFill>
                              <a:schemeClr val="accent5">
                                <a:lumMod val="75000"/>
                              </a:schemeClr>
                            </a:solidFill>
                            <a:latin typeface="Cambria Math" panose="02040503050406030204" pitchFamily="18" charset="0"/>
                            <a:ea typeface="Cambria Math" panose="02040503050406030204" pitchFamily="18" charset="0"/>
                          </a:rPr>
                        </m:ctrlPr>
                      </m:sSubPr>
                      <m:e>
                        <m:r>
                          <a:rPr lang="fr-LU" sz="2800" b="0" i="1" smtClean="0">
                            <a:solidFill>
                              <a:schemeClr val="accent5">
                                <a:lumMod val="75000"/>
                              </a:schemeClr>
                            </a:solidFill>
                            <a:latin typeface="Cambria Math" panose="02040503050406030204" pitchFamily="18" charset="0"/>
                            <a:ea typeface="Cambria Math" panose="02040503050406030204" pitchFamily="18" charset="0"/>
                          </a:rPr>
                          <m:t>𝐶</m:t>
                        </m:r>
                      </m:e>
                      <m:sub>
                        <m:r>
                          <a:rPr lang="fr-LU" sz="2800" b="0" i="1" smtClean="0">
                            <a:solidFill>
                              <a:schemeClr val="accent5">
                                <a:lumMod val="75000"/>
                              </a:schemeClr>
                            </a:solidFill>
                            <a:latin typeface="Cambria Math" panose="02040503050406030204" pitchFamily="18" charset="0"/>
                            <a:ea typeface="Cambria Math" panose="02040503050406030204" pitchFamily="18" charset="0"/>
                          </a:rPr>
                          <m:t>𝐶𝐿</m:t>
                        </m:r>
                      </m:sub>
                    </m:sSub>
                  </m:oMath>
                </a14:m>
                <a:r>
                  <a:rPr lang="fr-CH" sz="2400" dirty="0" smtClean="0"/>
                  <a:t>     </a:t>
                </a:r>
                <a:r>
                  <a:rPr lang="fr-CH" sz="2400" dirty="0" smtClean="0">
                    <a:solidFill>
                      <a:srgbClr val="434342"/>
                    </a:solidFill>
                  </a:rPr>
                  <a:t>⇒ </a:t>
                </a:r>
                <a:r>
                  <a:rPr lang="fr-CH" sz="2400" b="1" dirty="0" smtClean="0">
                    <a:solidFill>
                      <a:srgbClr val="434342"/>
                    </a:solidFill>
                  </a:rPr>
                  <a:t>malus</a:t>
                </a:r>
                <a:r>
                  <a:rPr lang="fr-CH" sz="2400" dirty="0" smtClean="0">
                    <a:solidFill>
                      <a:srgbClr val="434342"/>
                    </a:solidFill>
                  </a:rPr>
                  <a:t> est appliqué</a:t>
                </a:r>
                <a:endParaRPr lang="fr-CH" dirty="0">
                  <a:solidFill>
                    <a:srgbClr val="434342"/>
                  </a:solidFill>
                </a:endParaRPr>
              </a:p>
              <a:p>
                <a:endParaRPr lang="fr-LU" dirty="0"/>
              </a:p>
            </p:txBody>
          </p:sp>
        </mc:Choice>
        <mc:Fallback xmlns="">
          <p:sp>
            <p:nvSpPr>
              <p:cNvPr id="15" name="TextBox 14"/>
              <p:cNvSpPr txBox="1">
                <a:spLocks noRot="1" noChangeAspect="1" noMove="1" noResize="1" noEditPoints="1" noAdjustHandles="1" noChangeArrowheads="1" noChangeShapeType="1" noTextEdit="1"/>
              </p:cNvSpPr>
              <p:nvPr/>
            </p:nvSpPr>
            <p:spPr>
              <a:xfrm>
                <a:off x="7104467" y="2220085"/>
                <a:ext cx="5308735" cy="1642116"/>
              </a:xfrm>
              <a:prstGeom prst="rect">
                <a:avLst/>
              </a:prstGeom>
              <a:blipFill>
                <a:blip r:embed="rId3"/>
                <a:stretch>
                  <a:fillRect t="-741"/>
                </a:stretch>
              </a:blipFill>
            </p:spPr>
            <p:txBody>
              <a:bodyPr/>
              <a:lstStyle/>
              <a:p>
                <a:r>
                  <a:rPr lang="fr-LU">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90406" y="3747000"/>
                <a:ext cx="10325840" cy="461665"/>
              </a:xfrm>
              <a:prstGeom prst="rect">
                <a:avLst/>
              </a:prstGeom>
              <a:noFill/>
            </p:spPr>
            <p:txBody>
              <a:bodyPr wrap="none" rtlCol="0">
                <a:spAutoFit/>
              </a:bodyPr>
              <a:lstStyle/>
              <a:p>
                <a:r>
                  <a:rPr lang="fr-LU" sz="2400" b="1" dirty="0" smtClean="0">
                    <a:solidFill>
                      <a:srgbClr val="434342"/>
                    </a:solidFill>
                  </a:rPr>
                  <a:t>Valeurs du facteur bonus-malus (</a:t>
                </a:r>
                <a14:m>
                  <m:oMath xmlns:m="http://schemas.openxmlformats.org/officeDocument/2006/math">
                    <m:sSub>
                      <m:sSubPr>
                        <m:ctrlPr>
                          <a:rPr lang="fr-LU" sz="2400" b="1" i="1" dirty="0" smtClean="0">
                            <a:solidFill>
                              <a:srgbClr val="434342"/>
                            </a:solidFill>
                            <a:latin typeface="Cambria Math" panose="02040503050406030204" pitchFamily="18" charset="0"/>
                          </a:rPr>
                        </m:ctrlPr>
                      </m:sSubPr>
                      <m:e>
                        <m:r>
                          <a:rPr lang="fr-LU" sz="2400" b="1" i="1" dirty="0" smtClean="0">
                            <a:solidFill>
                              <a:srgbClr val="434342"/>
                            </a:solidFill>
                            <a:latin typeface="Cambria Math" panose="02040503050406030204" pitchFamily="18" charset="0"/>
                          </a:rPr>
                          <m:t>𝑭</m:t>
                        </m:r>
                      </m:e>
                      <m:sub>
                        <m:r>
                          <a:rPr lang="fr-LU" sz="2400" b="1" i="1" dirty="0" smtClean="0">
                            <a:solidFill>
                              <a:srgbClr val="434342"/>
                            </a:solidFill>
                            <a:latin typeface="Cambria Math" panose="02040503050406030204" pitchFamily="18" charset="0"/>
                          </a:rPr>
                          <m:t>𝑩𝑴</m:t>
                        </m:r>
                      </m:sub>
                    </m:sSub>
                  </m:oMath>
                </a14:m>
                <a:r>
                  <a:rPr lang="fr-LU" sz="2400" b="1" dirty="0" smtClean="0">
                    <a:solidFill>
                      <a:srgbClr val="434342"/>
                    </a:solidFill>
                  </a:rPr>
                  <a:t>) </a:t>
                </a:r>
                <a:r>
                  <a:rPr lang="fr-LU" sz="2400" b="1" dirty="0">
                    <a:solidFill>
                      <a:srgbClr val="434342"/>
                    </a:solidFill>
                  </a:rPr>
                  <a:t>en fonction de la différence relative (Δ) : </a:t>
                </a:r>
              </a:p>
            </p:txBody>
          </p:sp>
        </mc:Choice>
        <mc:Fallback xmlns="">
          <p:sp>
            <p:nvSpPr>
              <p:cNvPr id="16" name="TextBox 15"/>
              <p:cNvSpPr txBox="1">
                <a:spLocks noRot="1" noChangeAspect="1" noMove="1" noResize="1" noEditPoints="1" noAdjustHandles="1" noChangeArrowheads="1" noChangeShapeType="1" noTextEdit="1"/>
              </p:cNvSpPr>
              <p:nvPr/>
            </p:nvSpPr>
            <p:spPr>
              <a:xfrm>
                <a:off x="590406" y="3747000"/>
                <a:ext cx="10325840" cy="461665"/>
              </a:xfrm>
              <a:prstGeom prst="rect">
                <a:avLst/>
              </a:prstGeom>
              <a:blipFill>
                <a:blip r:embed="rId4"/>
                <a:stretch>
                  <a:fillRect l="-945" t="-10667" b="-30667"/>
                </a:stretch>
              </a:blipFill>
            </p:spPr>
            <p:txBody>
              <a:bodyPr/>
              <a:lstStyle/>
              <a:p>
                <a:r>
                  <a:rPr lang="fr-LU">
                    <a:noFill/>
                  </a:rPr>
                  <a:t> </a:t>
                </a:r>
              </a:p>
            </p:txBody>
          </p:sp>
        </mc:Fallback>
      </mc:AlternateContent>
      <p:graphicFrame>
        <p:nvGraphicFramePr>
          <p:cNvPr id="17" name="Table 16"/>
          <p:cNvGraphicFramePr>
            <a:graphicFrameLocks noGrp="1"/>
          </p:cNvGraphicFramePr>
          <p:nvPr>
            <p:extLst>
              <p:ext uri="{D42A27DB-BD31-4B8C-83A1-F6EECF244321}">
                <p14:modId xmlns:p14="http://schemas.microsoft.com/office/powerpoint/2010/main" val="1450103291"/>
              </p:ext>
            </p:extLst>
          </p:nvPr>
        </p:nvGraphicFramePr>
        <p:xfrm>
          <a:off x="653031" y="4241110"/>
          <a:ext cx="10697811" cy="1999617"/>
        </p:xfrm>
        <a:graphic>
          <a:graphicData uri="http://schemas.openxmlformats.org/drawingml/2006/table">
            <a:tbl>
              <a:tblPr firstRow="1" bandRow="1">
                <a:tableStyleId>{5C22544A-7EE6-4342-B048-85BDC9FD1C3A}</a:tableStyleId>
              </a:tblPr>
              <a:tblGrid>
                <a:gridCol w="1153685">
                  <a:extLst>
                    <a:ext uri="{9D8B030D-6E8A-4147-A177-3AD203B41FA5}">
                      <a16:colId xmlns:a16="http://schemas.microsoft.com/office/drawing/2014/main" val="20000"/>
                    </a:ext>
                  </a:extLst>
                </a:gridCol>
                <a:gridCol w="1678088">
                  <a:extLst>
                    <a:ext uri="{9D8B030D-6E8A-4147-A177-3AD203B41FA5}">
                      <a16:colId xmlns:a16="http://schemas.microsoft.com/office/drawing/2014/main" val="20001"/>
                    </a:ext>
                  </a:extLst>
                </a:gridCol>
                <a:gridCol w="2097610">
                  <a:extLst>
                    <a:ext uri="{9D8B030D-6E8A-4147-A177-3AD203B41FA5}">
                      <a16:colId xmlns:a16="http://schemas.microsoft.com/office/drawing/2014/main" val="20002"/>
                    </a:ext>
                  </a:extLst>
                </a:gridCol>
                <a:gridCol w="1887849">
                  <a:extLst>
                    <a:ext uri="{9D8B030D-6E8A-4147-A177-3AD203B41FA5}">
                      <a16:colId xmlns:a16="http://schemas.microsoft.com/office/drawing/2014/main" val="20003"/>
                    </a:ext>
                  </a:extLst>
                </a:gridCol>
                <a:gridCol w="2097610">
                  <a:extLst>
                    <a:ext uri="{9D8B030D-6E8A-4147-A177-3AD203B41FA5}">
                      <a16:colId xmlns:a16="http://schemas.microsoft.com/office/drawing/2014/main" val="20004"/>
                    </a:ext>
                  </a:extLst>
                </a:gridCol>
                <a:gridCol w="1782969">
                  <a:extLst>
                    <a:ext uri="{9D8B030D-6E8A-4147-A177-3AD203B41FA5}">
                      <a16:colId xmlns:a16="http://schemas.microsoft.com/office/drawing/2014/main" val="20005"/>
                    </a:ext>
                  </a:extLst>
                </a:gridCol>
              </a:tblGrid>
              <a:tr h="666539">
                <a:tc>
                  <a:txBody>
                    <a:bodyPr/>
                    <a:lstStyle/>
                    <a:p>
                      <a:pPr algn="ctr"/>
                      <a:r>
                        <a:rPr lang="fr-FR" sz="2800" b="1" dirty="0" smtClean="0">
                          <a:solidFill>
                            <a:srgbClr val="434342"/>
                          </a:solidFill>
                        </a:rPr>
                        <a:t>∆ (%)</a:t>
                      </a:r>
                      <a:endParaRPr lang="fr-LU" sz="2800" dirty="0">
                        <a:solidFill>
                          <a:srgbClr val="434342"/>
                        </a:solidFill>
                      </a:endParaRPr>
                    </a:p>
                  </a:txBody>
                  <a:tcPr anchor="ctr">
                    <a:solidFill>
                      <a:schemeClr val="bg1">
                        <a:lumMod val="85000"/>
                        <a:alpha val="85098"/>
                      </a:schemeClr>
                    </a:solidFill>
                  </a:tcPr>
                </a:tc>
                <a:tc>
                  <a:txBody>
                    <a:bodyPr/>
                    <a:lstStyle/>
                    <a:p>
                      <a:pPr algn="ctr">
                        <a:spcAft>
                          <a:spcPts val="0"/>
                        </a:spcAft>
                        <a:tabLst>
                          <a:tab pos="400050" algn="l"/>
                          <a:tab pos="628650" algn="l"/>
                          <a:tab pos="2686050" algn="ctr"/>
                          <a:tab pos="5600700" algn="r"/>
                        </a:tabLst>
                      </a:pPr>
                      <a:r>
                        <a:rPr lang="fr-FR" sz="2800" b="1" kern="1200" dirty="0">
                          <a:solidFill>
                            <a:srgbClr val="434342"/>
                          </a:solidFill>
                          <a:latin typeface="+mn-lt"/>
                          <a:ea typeface="+mn-ea"/>
                          <a:cs typeface="+mn-cs"/>
                        </a:rPr>
                        <a:t>∆ = − 100</a:t>
                      </a:r>
                      <a:endParaRPr lang="fr-LU" sz="2800" b="1" kern="1200" dirty="0">
                        <a:solidFill>
                          <a:srgbClr val="434342"/>
                        </a:solidFill>
                        <a:latin typeface="+mn-lt"/>
                        <a:ea typeface="+mn-ea"/>
                        <a:cs typeface="+mn-cs"/>
                      </a:endParaRPr>
                    </a:p>
                  </a:txBody>
                  <a:tcPr marL="68580" marR="68580" marT="0" marB="0" anchor="ctr">
                    <a:solidFill>
                      <a:schemeClr val="bg1">
                        <a:lumMod val="85000"/>
                        <a:alpha val="85098"/>
                      </a:schemeClr>
                    </a:solidFill>
                  </a:tcPr>
                </a:tc>
                <a:tc>
                  <a:txBody>
                    <a:bodyPr/>
                    <a:lstStyle/>
                    <a:p>
                      <a:pPr algn="ctr">
                        <a:spcAft>
                          <a:spcPts val="0"/>
                        </a:spcAft>
                        <a:tabLst>
                          <a:tab pos="400050" algn="l"/>
                          <a:tab pos="628650" algn="l"/>
                          <a:tab pos="2686050" algn="ctr"/>
                          <a:tab pos="5600700" algn="r"/>
                        </a:tabLst>
                      </a:pPr>
                      <a:r>
                        <a:rPr lang="fr-FR" sz="2800" b="1" kern="1200" dirty="0">
                          <a:solidFill>
                            <a:srgbClr val="434342"/>
                          </a:solidFill>
                          <a:latin typeface="+mn-lt"/>
                          <a:ea typeface="+mn-ea"/>
                          <a:cs typeface="+mn-cs"/>
                        </a:rPr>
                        <a:t>− 100 ˂ ∆ ≤ 0</a:t>
                      </a:r>
                      <a:endParaRPr lang="fr-LU" sz="2800" b="1" kern="1200" dirty="0">
                        <a:solidFill>
                          <a:srgbClr val="434342"/>
                        </a:solidFill>
                        <a:latin typeface="+mn-lt"/>
                        <a:ea typeface="+mn-ea"/>
                        <a:cs typeface="+mn-cs"/>
                      </a:endParaRPr>
                    </a:p>
                  </a:txBody>
                  <a:tcPr marL="68580" marR="68580" marT="0" marB="0" anchor="ctr">
                    <a:solidFill>
                      <a:schemeClr val="bg1">
                        <a:lumMod val="85000"/>
                        <a:alpha val="85098"/>
                      </a:schemeClr>
                    </a:solidFill>
                  </a:tcPr>
                </a:tc>
                <a:tc>
                  <a:txBody>
                    <a:bodyPr/>
                    <a:lstStyle/>
                    <a:p>
                      <a:pPr algn="ctr">
                        <a:spcAft>
                          <a:spcPts val="0"/>
                        </a:spcAft>
                        <a:tabLst>
                          <a:tab pos="400050" algn="l"/>
                          <a:tab pos="628650" algn="l"/>
                          <a:tab pos="2686050" algn="ctr"/>
                          <a:tab pos="5600700" algn="r"/>
                        </a:tabLst>
                      </a:pPr>
                      <a:r>
                        <a:rPr lang="fr-FR" sz="2800" b="1" kern="1200" dirty="0">
                          <a:solidFill>
                            <a:srgbClr val="434342"/>
                          </a:solidFill>
                          <a:latin typeface="+mn-lt"/>
                          <a:ea typeface="+mn-ea"/>
                          <a:cs typeface="+mn-cs"/>
                        </a:rPr>
                        <a:t>0 ˂ ∆ ≤ 33</a:t>
                      </a:r>
                      <a:endParaRPr lang="fr-LU" sz="2800" b="1" kern="1200" dirty="0">
                        <a:solidFill>
                          <a:srgbClr val="434342"/>
                        </a:solidFill>
                        <a:latin typeface="+mn-lt"/>
                        <a:ea typeface="+mn-ea"/>
                        <a:cs typeface="+mn-cs"/>
                      </a:endParaRPr>
                    </a:p>
                  </a:txBody>
                  <a:tcPr marL="68580" marR="68580" marT="0" marB="0" anchor="ctr">
                    <a:solidFill>
                      <a:schemeClr val="bg1">
                        <a:lumMod val="85000"/>
                        <a:alpha val="85098"/>
                      </a:schemeClr>
                    </a:solidFill>
                  </a:tcPr>
                </a:tc>
                <a:tc>
                  <a:txBody>
                    <a:bodyPr/>
                    <a:lstStyle/>
                    <a:p>
                      <a:pPr algn="ctr">
                        <a:spcAft>
                          <a:spcPts val="0"/>
                        </a:spcAft>
                        <a:tabLst>
                          <a:tab pos="400050" algn="l"/>
                          <a:tab pos="628650" algn="l"/>
                          <a:tab pos="2686050" algn="ctr"/>
                          <a:tab pos="5600700" algn="r"/>
                        </a:tabLst>
                      </a:pPr>
                      <a:r>
                        <a:rPr lang="fr-FR" sz="2800" b="1" kern="1200" dirty="0">
                          <a:solidFill>
                            <a:srgbClr val="434342"/>
                          </a:solidFill>
                          <a:latin typeface="+mn-lt"/>
                          <a:ea typeface="+mn-ea"/>
                          <a:cs typeface="+mn-cs"/>
                        </a:rPr>
                        <a:t>33 ˂ ∆ ≤ 100</a:t>
                      </a:r>
                      <a:endParaRPr lang="fr-LU" sz="2800" b="1" kern="1200" dirty="0">
                        <a:solidFill>
                          <a:srgbClr val="434342"/>
                        </a:solidFill>
                        <a:latin typeface="+mn-lt"/>
                        <a:ea typeface="+mn-ea"/>
                        <a:cs typeface="+mn-cs"/>
                      </a:endParaRPr>
                    </a:p>
                  </a:txBody>
                  <a:tcPr marL="68580" marR="68580" marT="0" marB="0" anchor="ctr">
                    <a:solidFill>
                      <a:schemeClr val="bg1">
                        <a:lumMod val="85000"/>
                        <a:alpha val="85098"/>
                      </a:schemeClr>
                    </a:solidFill>
                  </a:tcPr>
                </a:tc>
                <a:tc>
                  <a:txBody>
                    <a:bodyPr/>
                    <a:lstStyle/>
                    <a:p>
                      <a:pPr algn="ctr">
                        <a:spcAft>
                          <a:spcPts val="0"/>
                        </a:spcAft>
                        <a:tabLst>
                          <a:tab pos="400050" algn="l"/>
                          <a:tab pos="628650" algn="l"/>
                          <a:tab pos="2686050" algn="ctr"/>
                          <a:tab pos="5600700" algn="r"/>
                        </a:tabLst>
                      </a:pPr>
                      <a:r>
                        <a:rPr lang="fr-FR" sz="2800" b="1" kern="1200" dirty="0">
                          <a:solidFill>
                            <a:srgbClr val="434342"/>
                          </a:solidFill>
                          <a:latin typeface="+mn-lt"/>
                          <a:ea typeface="+mn-ea"/>
                          <a:cs typeface="+mn-cs"/>
                        </a:rPr>
                        <a:t>∆ ˃ 100</a:t>
                      </a:r>
                      <a:endParaRPr lang="fr-LU" sz="2800" b="1" kern="1200" dirty="0">
                        <a:solidFill>
                          <a:srgbClr val="434342"/>
                        </a:solidFill>
                        <a:latin typeface="+mn-lt"/>
                        <a:ea typeface="+mn-ea"/>
                        <a:cs typeface="+mn-cs"/>
                      </a:endParaRPr>
                    </a:p>
                  </a:txBody>
                  <a:tcPr marL="68580" marR="68580" marT="0" marB="0" anchor="ctr">
                    <a:solidFill>
                      <a:schemeClr val="bg1">
                        <a:lumMod val="85000"/>
                        <a:alpha val="85098"/>
                      </a:schemeClr>
                    </a:solidFill>
                  </a:tcPr>
                </a:tc>
                <a:extLst>
                  <a:ext uri="{0D108BD9-81ED-4DB2-BD59-A6C34878D82A}">
                    <a16:rowId xmlns:a16="http://schemas.microsoft.com/office/drawing/2014/main" val="10000"/>
                  </a:ext>
                </a:extLst>
              </a:tr>
              <a:tr h="666539">
                <a:tc>
                  <a:txBody>
                    <a:bodyPr/>
                    <a:lstStyle/>
                    <a:p>
                      <a:pPr algn="ctr"/>
                      <a:r>
                        <a:rPr lang="fr-FR" sz="2800" b="1" dirty="0" smtClean="0">
                          <a:solidFill>
                            <a:srgbClr val="434342"/>
                          </a:solidFill>
                        </a:rPr>
                        <a:t>F</a:t>
                      </a:r>
                      <a:r>
                        <a:rPr lang="fr-FR" sz="2800" b="1" baseline="-25000" dirty="0" smtClean="0">
                          <a:solidFill>
                            <a:srgbClr val="434342"/>
                          </a:solidFill>
                        </a:rPr>
                        <a:t>BM</a:t>
                      </a:r>
                      <a:endParaRPr lang="fr-LU" sz="2800" b="1" kern="1200" dirty="0">
                        <a:solidFill>
                          <a:srgbClr val="434342"/>
                        </a:solidFill>
                        <a:latin typeface="+mn-lt"/>
                        <a:ea typeface="+mn-ea"/>
                        <a:cs typeface="+mn-cs"/>
                      </a:endParaRPr>
                    </a:p>
                  </a:txBody>
                  <a:tcPr anchor="ctr">
                    <a:solidFill>
                      <a:schemeClr val="bg1">
                        <a:lumMod val="85000"/>
                      </a:schemeClr>
                    </a:solidFill>
                  </a:tcPr>
                </a:tc>
                <a:tc>
                  <a:txBody>
                    <a:bodyPr/>
                    <a:lstStyle/>
                    <a:p>
                      <a:pPr algn="ctr"/>
                      <a:r>
                        <a:rPr lang="fr-LU" sz="2400" b="1" dirty="0" smtClean="0">
                          <a:solidFill>
                            <a:schemeClr val="bg1"/>
                          </a:solidFill>
                        </a:rPr>
                        <a:t>0,85</a:t>
                      </a:r>
                      <a:endParaRPr lang="fr-LU" sz="2400" b="1" dirty="0">
                        <a:solidFill>
                          <a:schemeClr val="bg1"/>
                        </a:solidFill>
                      </a:endParaRPr>
                    </a:p>
                  </a:txBody>
                  <a:tcPr anchor="ctr">
                    <a:solidFill>
                      <a:srgbClr val="7F7F7F">
                        <a:alpha val="74902"/>
                      </a:srgbClr>
                    </a:solidFill>
                  </a:tcPr>
                </a:tc>
                <a:tc>
                  <a:txBody>
                    <a:bodyPr/>
                    <a:lstStyle/>
                    <a:p>
                      <a:pPr algn="ctr"/>
                      <a:r>
                        <a:rPr lang="fr-LU" sz="2400" b="1" dirty="0" smtClean="0">
                          <a:solidFill>
                            <a:schemeClr val="bg1"/>
                          </a:solidFill>
                        </a:rPr>
                        <a:t>1,0</a:t>
                      </a:r>
                      <a:endParaRPr lang="fr-LU" sz="2400" b="1" dirty="0">
                        <a:solidFill>
                          <a:schemeClr val="bg1"/>
                        </a:solidFill>
                      </a:endParaRPr>
                    </a:p>
                  </a:txBody>
                  <a:tcPr anchor="ctr">
                    <a:solidFill>
                      <a:srgbClr val="7F7F7F">
                        <a:alpha val="74902"/>
                      </a:srgbClr>
                    </a:solidFill>
                  </a:tcPr>
                </a:tc>
                <a:tc>
                  <a:txBody>
                    <a:bodyPr/>
                    <a:lstStyle/>
                    <a:p>
                      <a:pPr algn="ctr"/>
                      <a:r>
                        <a:rPr lang="fr-LU" sz="2400" b="1" dirty="0" smtClean="0">
                          <a:solidFill>
                            <a:schemeClr val="bg1"/>
                          </a:solidFill>
                        </a:rPr>
                        <a:t>1,1</a:t>
                      </a:r>
                      <a:endParaRPr lang="fr-LU" sz="2400" b="1" dirty="0">
                        <a:solidFill>
                          <a:schemeClr val="bg1"/>
                        </a:solidFill>
                      </a:endParaRPr>
                    </a:p>
                  </a:txBody>
                  <a:tcPr anchor="ctr">
                    <a:solidFill>
                      <a:srgbClr val="7F7F7F">
                        <a:alpha val="74902"/>
                      </a:srgbClr>
                    </a:solidFill>
                  </a:tcPr>
                </a:tc>
                <a:tc>
                  <a:txBody>
                    <a:bodyPr/>
                    <a:lstStyle/>
                    <a:p>
                      <a:pPr algn="ctr"/>
                      <a:r>
                        <a:rPr lang="fr-LU" sz="2400" b="1" dirty="0" smtClean="0">
                          <a:solidFill>
                            <a:schemeClr val="bg1"/>
                          </a:solidFill>
                        </a:rPr>
                        <a:t>1,3</a:t>
                      </a:r>
                      <a:endParaRPr lang="fr-LU" sz="2400" b="1" dirty="0">
                        <a:solidFill>
                          <a:schemeClr val="bg1"/>
                        </a:solidFill>
                      </a:endParaRPr>
                    </a:p>
                  </a:txBody>
                  <a:tcPr anchor="ctr">
                    <a:solidFill>
                      <a:srgbClr val="7F7F7F">
                        <a:alpha val="74902"/>
                      </a:srgbClr>
                    </a:solidFill>
                  </a:tcPr>
                </a:tc>
                <a:tc>
                  <a:txBody>
                    <a:bodyPr/>
                    <a:lstStyle/>
                    <a:p>
                      <a:pPr algn="ctr"/>
                      <a:r>
                        <a:rPr lang="fr-LU" sz="2400" b="1" dirty="0" smtClean="0">
                          <a:solidFill>
                            <a:schemeClr val="bg1"/>
                          </a:solidFill>
                        </a:rPr>
                        <a:t>1,5</a:t>
                      </a:r>
                      <a:endParaRPr lang="fr-LU" sz="2400" b="1" dirty="0">
                        <a:solidFill>
                          <a:schemeClr val="bg1"/>
                        </a:solidFill>
                      </a:endParaRPr>
                    </a:p>
                  </a:txBody>
                  <a:tcPr anchor="ctr">
                    <a:solidFill>
                      <a:srgbClr val="7F7F7F">
                        <a:alpha val="74902"/>
                      </a:srgbClr>
                    </a:solidFill>
                  </a:tcPr>
                </a:tc>
                <a:extLst>
                  <a:ext uri="{0D108BD9-81ED-4DB2-BD59-A6C34878D82A}">
                    <a16:rowId xmlns:a16="http://schemas.microsoft.com/office/drawing/2014/main" val="10001"/>
                  </a:ext>
                </a:extLst>
              </a:tr>
              <a:tr h="666539">
                <a:tc>
                  <a:txBody>
                    <a:bodyPr/>
                    <a:lstStyle/>
                    <a:p>
                      <a:pPr algn="ctr"/>
                      <a:r>
                        <a:rPr lang="fr-LU" sz="2800" b="1" kern="1200" dirty="0" smtClean="0">
                          <a:solidFill>
                            <a:srgbClr val="434342"/>
                          </a:solidFill>
                          <a:latin typeface="+mn-lt"/>
                          <a:ea typeface="+mn-ea"/>
                          <a:cs typeface="+mn-cs"/>
                        </a:rPr>
                        <a:t>Taux*</a:t>
                      </a:r>
                      <a:endParaRPr lang="fr-LU" sz="2800" b="1" kern="1200" dirty="0">
                        <a:solidFill>
                          <a:srgbClr val="434342"/>
                        </a:solidFill>
                        <a:latin typeface="+mn-lt"/>
                        <a:ea typeface="+mn-ea"/>
                        <a:cs typeface="+mn-cs"/>
                      </a:endParaRPr>
                    </a:p>
                  </a:txBody>
                  <a:tcPr anchor="ctr">
                    <a:solidFill>
                      <a:schemeClr val="bg1">
                        <a:lumMod val="85000"/>
                      </a:schemeClr>
                    </a:solidFill>
                  </a:tcPr>
                </a:tc>
                <a:tc>
                  <a:txBody>
                    <a:bodyPr/>
                    <a:lstStyle/>
                    <a:p>
                      <a:pPr algn="ctr"/>
                      <a:r>
                        <a:rPr lang="fr-LU" sz="2400" b="1" dirty="0" smtClean="0">
                          <a:solidFill>
                            <a:schemeClr val="bg1"/>
                          </a:solidFill>
                        </a:rPr>
                        <a:t>0,595 %</a:t>
                      </a:r>
                      <a:endParaRPr lang="fr-LU" sz="2400" b="1" dirty="0">
                        <a:solidFill>
                          <a:schemeClr val="bg1"/>
                        </a:solidFill>
                      </a:endParaRPr>
                    </a:p>
                  </a:txBody>
                  <a:tcPr anchor="ctr">
                    <a:solidFill>
                      <a:srgbClr val="0061A1">
                        <a:alpha val="65098"/>
                      </a:srgbClr>
                    </a:solidFill>
                  </a:tcPr>
                </a:tc>
                <a:tc>
                  <a:txBody>
                    <a:bodyPr/>
                    <a:lstStyle/>
                    <a:p>
                      <a:pPr algn="ctr"/>
                      <a:r>
                        <a:rPr lang="fr-LU" sz="2400" b="1" dirty="0" smtClean="0">
                          <a:solidFill>
                            <a:schemeClr val="bg1"/>
                          </a:solidFill>
                        </a:rPr>
                        <a:t>0,70 %</a:t>
                      </a:r>
                      <a:endParaRPr lang="fr-LU" sz="2400" b="1" dirty="0">
                        <a:solidFill>
                          <a:schemeClr val="bg1"/>
                        </a:solidFill>
                      </a:endParaRPr>
                    </a:p>
                  </a:txBody>
                  <a:tcPr anchor="ctr">
                    <a:solidFill>
                      <a:srgbClr val="0061A1">
                        <a:alpha val="65098"/>
                      </a:srgbClr>
                    </a:solidFill>
                  </a:tcPr>
                </a:tc>
                <a:tc>
                  <a:txBody>
                    <a:bodyPr/>
                    <a:lstStyle/>
                    <a:p>
                      <a:pPr algn="ctr"/>
                      <a:r>
                        <a:rPr lang="fr-LU" sz="2400" b="1" dirty="0" smtClean="0">
                          <a:solidFill>
                            <a:schemeClr val="bg1"/>
                          </a:solidFill>
                        </a:rPr>
                        <a:t>0,77 %</a:t>
                      </a:r>
                      <a:endParaRPr lang="fr-LU" sz="2400" b="1" dirty="0">
                        <a:solidFill>
                          <a:schemeClr val="bg1"/>
                        </a:solidFill>
                      </a:endParaRPr>
                    </a:p>
                  </a:txBody>
                  <a:tcPr anchor="ctr">
                    <a:solidFill>
                      <a:srgbClr val="0061A1">
                        <a:alpha val="65098"/>
                      </a:srgbClr>
                    </a:solidFill>
                  </a:tcPr>
                </a:tc>
                <a:tc>
                  <a:txBody>
                    <a:bodyPr/>
                    <a:lstStyle/>
                    <a:p>
                      <a:pPr algn="ctr"/>
                      <a:r>
                        <a:rPr lang="fr-LU" sz="2400" b="1" dirty="0" smtClean="0">
                          <a:solidFill>
                            <a:schemeClr val="bg1"/>
                          </a:solidFill>
                        </a:rPr>
                        <a:t>0,91 %</a:t>
                      </a:r>
                      <a:endParaRPr lang="fr-LU" sz="2400" b="1" dirty="0">
                        <a:solidFill>
                          <a:schemeClr val="bg1"/>
                        </a:solidFill>
                      </a:endParaRPr>
                    </a:p>
                  </a:txBody>
                  <a:tcPr anchor="ctr">
                    <a:solidFill>
                      <a:srgbClr val="0061A1">
                        <a:alpha val="65098"/>
                      </a:srgbClr>
                    </a:solidFill>
                  </a:tcPr>
                </a:tc>
                <a:tc>
                  <a:txBody>
                    <a:bodyPr/>
                    <a:lstStyle/>
                    <a:p>
                      <a:pPr algn="ctr"/>
                      <a:r>
                        <a:rPr lang="fr-LU" sz="2400" b="1" dirty="0" smtClean="0">
                          <a:solidFill>
                            <a:schemeClr val="bg1"/>
                          </a:solidFill>
                        </a:rPr>
                        <a:t>1,05 %</a:t>
                      </a:r>
                      <a:endParaRPr lang="fr-LU" sz="2400" b="1" dirty="0">
                        <a:solidFill>
                          <a:schemeClr val="bg1"/>
                        </a:solidFill>
                      </a:endParaRPr>
                    </a:p>
                  </a:txBody>
                  <a:tcPr anchor="ctr">
                    <a:solidFill>
                      <a:srgbClr val="0061A1">
                        <a:alpha val="65098"/>
                      </a:srgbClr>
                    </a:solidFill>
                  </a:tcPr>
                </a:tc>
                <a:extLst>
                  <a:ext uri="{0D108BD9-81ED-4DB2-BD59-A6C34878D82A}">
                    <a16:rowId xmlns:a16="http://schemas.microsoft.com/office/drawing/2014/main" val="10002"/>
                  </a:ext>
                </a:extLst>
              </a:tr>
            </a:tbl>
          </a:graphicData>
        </a:graphic>
      </p:graphicFrame>
      <p:sp>
        <p:nvSpPr>
          <p:cNvPr id="18" name="Content Placeholder 2"/>
          <p:cNvSpPr txBox="1">
            <a:spLocks/>
          </p:cNvSpPr>
          <p:nvPr/>
        </p:nvSpPr>
        <p:spPr>
          <a:xfrm>
            <a:off x="124222" y="6338895"/>
            <a:ext cx="11258208" cy="412357"/>
          </a:xfrm>
          <a:prstGeom prst="rect">
            <a:avLst/>
          </a:prstGeom>
        </p:spPr>
        <p:txBody>
          <a:bodyPr vert="horz" lIns="91440" tIns="45720" rIns="91440" bIns="45720" rtlCol="0">
            <a:normAutofit fontScale="25000" lnSpcReduction="20000"/>
          </a:bodyPr>
          <a:lstStyle>
            <a:lvl1pPr marL="228600" indent="-228600" algn="just" defTabSz="914400" rtl="0" eaLnBrk="1" latinLnBrk="0" hangingPunct="1">
              <a:lnSpc>
                <a:spcPct val="100000"/>
              </a:lnSpc>
              <a:spcBef>
                <a:spcPts val="1000"/>
              </a:spcBef>
              <a:buFont typeface="Arial"/>
              <a:buChar char="•"/>
              <a:defRPr sz="2800" kern="1200">
                <a:solidFill>
                  <a:schemeClr val="tx1"/>
                </a:solidFill>
                <a:latin typeface="+mn-lt"/>
                <a:ea typeface="+mn-ea"/>
                <a:cs typeface="+mn-cs"/>
              </a:defRPr>
            </a:lvl1pPr>
            <a:lvl2pPr marL="685800" indent="-228600" algn="just" defTabSz="914400" rtl="0" eaLnBrk="1" latinLnBrk="0" hangingPunct="1">
              <a:lnSpc>
                <a:spcPct val="100000"/>
              </a:lnSpc>
              <a:spcBef>
                <a:spcPts val="500"/>
              </a:spcBef>
              <a:buFont typeface="Arial"/>
              <a:buChar char="•"/>
              <a:defRPr sz="2600" kern="1200">
                <a:solidFill>
                  <a:schemeClr val="tx1"/>
                </a:solidFill>
                <a:latin typeface="+mn-lt"/>
                <a:ea typeface="+mn-ea"/>
                <a:cs typeface="+mn-cs"/>
              </a:defRPr>
            </a:lvl2pPr>
            <a:lvl3pPr marL="1143000" indent="-228600" algn="just"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just"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just"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lgn="l">
              <a:buNone/>
            </a:pPr>
            <a:r>
              <a:rPr lang="fr-CH" sz="6400" i="1" dirty="0" smtClean="0">
                <a:solidFill>
                  <a:srgbClr val="434342"/>
                </a:solidFill>
                <a:latin typeface="Calibri"/>
                <a:cs typeface="Calibri"/>
              </a:rPr>
              <a:t>(*) </a:t>
            </a:r>
            <a:r>
              <a:rPr lang="fr-FR" sz="6400" i="1" dirty="0">
                <a:solidFill>
                  <a:srgbClr val="434342"/>
                </a:solidFill>
              </a:rPr>
              <a:t>sur base </a:t>
            </a:r>
            <a:r>
              <a:rPr lang="fr-FR" sz="6400" i="1" dirty="0" smtClean="0">
                <a:solidFill>
                  <a:srgbClr val="434342"/>
                </a:solidFill>
              </a:rPr>
              <a:t>du </a:t>
            </a:r>
            <a:r>
              <a:rPr lang="fr-FR" sz="6400" i="1" dirty="0">
                <a:solidFill>
                  <a:srgbClr val="434342"/>
                </a:solidFill>
              </a:rPr>
              <a:t>taux de cotisation </a:t>
            </a:r>
            <a:r>
              <a:rPr lang="fr-FR" sz="6400" i="1" dirty="0" smtClean="0">
                <a:solidFill>
                  <a:srgbClr val="434342"/>
                </a:solidFill>
              </a:rPr>
              <a:t>de base </a:t>
            </a:r>
            <a:r>
              <a:rPr lang="fr-FR" sz="6400" i="1" dirty="0">
                <a:solidFill>
                  <a:srgbClr val="434342"/>
                </a:solidFill>
              </a:rPr>
              <a:t>de </a:t>
            </a:r>
            <a:r>
              <a:rPr lang="fr-FR" sz="6400" i="1" dirty="0" smtClean="0">
                <a:solidFill>
                  <a:srgbClr val="434342"/>
                </a:solidFill>
              </a:rPr>
              <a:t>0,70 % pour l’exercice 2024</a:t>
            </a:r>
          </a:p>
          <a:p>
            <a:pPr marL="457200" lvl="1" indent="0" algn="l">
              <a:buNone/>
            </a:pPr>
            <a:r>
              <a:rPr lang="fr-LU" sz="1400" dirty="0" smtClean="0">
                <a:latin typeface="Calibri"/>
                <a:cs typeface="Calibri"/>
              </a:rPr>
              <a:t> </a:t>
            </a:r>
            <a:endParaRPr lang="fr-FR" sz="1400" dirty="0" smtClean="0"/>
          </a:p>
          <a:p>
            <a:pPr lvl="1" algn="l"/>
            <a:endParaRPr lang="fr-LU" dirty="0" smtClean="0"/>
          </a:p>
          <a:p>
            <a:pPr marL="0" indent="0" algn="l">
              <a:buFont typeface="Arial"/>
              <a:buNone/>
            </a:pPr>
            <a:endParaRPr lang="fr-LU" dirty="0"/>
          </a:p>
        </p:txBody>
      </p:sp>
    </p:spTree>
    <p:extLst>
      <p:ext uri="{BB962C8B-B14F-4D97-AF65-F5344CB8AC3E}">
        <p14:creationId xmlns:p14="http://schemas.microsoft.com/office/powerpoint/2010/main" val="40002804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18F1365-6A11-4D2C-A586-41215F74B123}" type="slidenum">
              <a:rPr lang="fr-LU" smtClean="0"/>
              <a:pPr/>
              <a:t>18</a:t>
            </a:fld>
            <a:endParaRPr lang="fr-LU" dirty="0"/>
          </a:p>
        </p:txBody>
      </p:sp>
      <p:sp>
        <p:nvSpPr>
          <p:cNvPr id="11" name="Title 10"/>
          <p:cNvSpPr>
            <a:spLocks noGrp="1"/>
          </p:cNvSpPr>
          <p:nvPr>
            <p:ph type="title"/>
          </p:nvPr>
        </p:nvSpPr>
        <p:spPr>
          <a:xfrm>
            <a:off x="563417" y="292153"/>
            <a:ext cx="10515600" cy="1325563"/>
          </a:xfrm>
        </p:spPr>
        <p:txBody>
          <a:bodyPr/>
          <a:lstStyle/>
          <a:p>
            <a:r>
              <a:rPr lang="fr-LU" dirty="0"/>
              <a:t>Le facteur </a:t>
            </a:r>
            <a:r>
              <a:rPr lang="fr-LU" dirty="0" smtClean="0"/>
              <a:t>bonus-malus</a:t>
            </a:r>
            <a:endParaRPr lang="fr-LU" dirty="0"/>
          </a:p>
        </p:txBody>
      </p:sp>
      <p:sp>
        <p:nvSpPr>
          <p:cNvPr id="5" name="Content Placeholder 2"/>
          <p:cNvSpPr>
            <a:spLocks noGrp="1"/>
          </p:cNvSpPr>
          <p:nvPr>
            <p:ph idx="1"/>
          </p:nvPr>
        </p:nvSpPr>
        <p:spPr>
          <a:xfrm>
            <a:off x="563417" y="1617716"/>
            <a:ext cx="11148292" cy="4611634"/>
          </a:xfrm>
        </p:spPr>
        <p:txBody>
          <a:bodyPr>
            <a:normAutofit/>
          </a:bodyPr>
          <a:lstStyle/>
          <a:p>
            <a:pPr algn="just">
              <a:spcAft>
                <a:spcPts val="600"/>
              </a:spcAft>
            </a:pPr>
            <a:r>
              <a:rPr lang="fr-LU" dirty="0" smtClean="0"/>
              <a:t>Le facteur bonus-malus peut prendre les valeurs suivantes:</a:t>
            </a:r>
          </a:p>
        </p:txBody>
      </p:sp>
      <p:graphicFrame>
        <p:nvGraphicFramePr>
          <p:cNvPr id="2" name="Table 1"/>
          <p:cNvGraphicFramePr>
            <a:graphicFrameLocks noGrp="1"/>
          </p:cNvGraphicFramePr>
          <p:nvPr>
            <p:extLst>
              <p:ext uri="{D42A27DB-BD31-4B8C-83A1-F6EECF244321}">
                <p14:modId xmlns:p14="http://schemas.microsoft.com/office/powerpoint/2010/main" val="264195197"/>
              </p:ext>
            </p:extLst>
          </p:nvPr>
        </p:nvGraphicFramePr>
        <p:xfrm>
          <a:off x="2101733" y="2527822"/>
          <a:ext cx="8071660" cy="2791422"/>
        </p:xfrm>
        <a:graphic>
          <a:graphicData uri="http://schemas.openxmlformats.org/drawingml/2006/table">
            <a:tbl>
              <a:tblPr firstRow="1" bandRow="1">
                <a:tableStyleId>{5C22544A-7EE6-4342-B048-85BDC9FD1C3A}</a:tableStyleId>
              </a:tblPr>
              <a:tblGrid>
                <a:gridCol w="3399907">
                  <a:extLst>
                    <a:ext uri="{9D8B030D-6E8A-4147-A177-3AD203B41FA5}">
                      <a16:colId xmlns:a16="http://schemas.microsoft.com/office/drawing/2014/main" val="484509887"/>
                    </a:ext>
                  </a:extLst>
                </a:gridCol>
                <a:gridCol w="4671753">
                  <a:extLst>
                    <a:ext uri="{9D8B030D-6E8A-4147-A177-3AD203B41FA5}">
                      <a16:colId xmlns:a16="http://schemas.microsoft.com/office/drawing/2014/main" val="1377175868"/>
                    </a:ext>
                  </a:extLst>
                </a:gridCol>
              </a:tblGrid>
              <a:tr h="465237">
                <a:tc>
                  <a:txBody>
                    <a:bodyPr/>
                    <a:lstStyle/>
                    <a:p>
                      <a:pPr algn="ctr"/>
                      <a:r>
                        <a:rPr lang="fr-LU" sz="2400" dirty="0" smtClean="0"/>
                        <a:t>Facteur bonus-malus</a:t>
                      </a:r>
                      <a:endParaRPr lang="fr-LU" sz="2400" dirty="0"/>
                    </a:p>
                  </a:txBody>
                  <a:tcPr>
                    <a:solidFill>
                      <a:srgbClr val="0061A1"/>
                    </a:solidFill>
                  </a:tcPr>
                </a:tc>
                <a:tc>
                  <a:txBody>
                    <a:bodyPr/>
                    <a:lstStyle/>
                    <a:p>
                      <a:r>
                        <a:rPr lang="fr-LU" sz="2400" dirty="0" smtClean="0"/>
                        <a:t>Description</a:t>
                      </a:r>
                      <a:endParaRPr lang="fr-LU" sz="2400" dirty="0"/>
                    </a:p>
                  </a:txBody>
                  <a:tcPr>
                    <a:solidFill>
                      <a:srgbClr val="0061A1"/>
                    </a:solidFill>
                  </a:tcPr>
                </a:tc>
                <a:extLst>
                  <a:ext uri="{0D108BD9-81ED-4DB2-BD59-A6C34878D82A}">
                    <a16:rowId xmlns:a16="http://schemas.microsoft.com/office/drawing/2014/main" val="2390401184"/>
                  </a:ext>
                </a:extLst>
              </a:tr>
              <a:tr h="465237">
                <a:tc>
                  <a:txBody>
                    <a:bodyPr/>
                    <a:lstStyle/>
                    <a:p>
                      <a:pPr algn="ctr"/>
                      <a:r>
                        <a:rPr lang="fr-LU" sz="2400" b="1" dirty="0" smtClean="0"/>
                        <a:t>0,85</a:t>
                      </a:r>
                      <a:endParaRPr lang="fr-LU" sz="2400" b="1" dirty="0"/>
                    </a:p>
                  </a:txBody>
                  <a:tcPr/>
                </a:tc>
                <a:tc>
                  <a:txBody>
                    <a:bodyPr/>
                    <a:lstStyle/>
                    <a:p>
                      <a:r>
                        <a:rPr lang="fr-LU" sz="2400" b="1" dirty="0" smtClean="0"/>
                        <a:t>Bonus </a:t>
                      </a:r>
                      <a:r>
                        <a:rPr lang="fr-LU" sz="2400" b="1" smtClean="0"/>
                        <a:t>de 15%</a:t>
                      </a:r>
                      <a:endParaRPr lang="fr-LU" sz="2400" b="1" dirty="0"/>
                    </a:p>
                  </a:txBody>
                  <a:tcPr/>
                </a:tc>
                <a:extLst>
                  <a:ext uri="{0D108BD9-81ED-4DB2-BD59-A6C34878D82A}">
                    <a16:rowId xmlns:a16="http://schemas.microsoft.com/office/drawing/2014/main" val="433979481"/>
                  </a:ext>
                </a:extLst>
              </a:tr>
              <a:tr h="465237">
                <a:tc>
                  <a:txBody>
                    <a:bodyPr/>
                    <a:lstStyle/>
                    <a:p>
                      <a:pPr algn="ctr"/>
                      <a:r>
                        <a:rPr lang="fr-LU" sz="2400" b="1" dirty="0" smtClean="0"/>
                        <a:t>1,0</a:t>
                      </a:r>
                      <a:endParaRPr lang="fr-LU" sz="2400" b="1" dirty="0"/>
                    </a:p>
                  </a:txBody>
                  <a:tcPr/>
                </a:tc>
                <a:tc>
                  <a:txBody>
                    <a:bodyPr/>
                    <a:lstStyle/>
                    <a:p>
                      <a:r>
                        <a:rPr lang="fr-LU" sz="2400" b="1" dirty="0" smtClean="0"/>
                        <a:t>Ni</a:t>
                      </a:r>
                      <a:r>
                        <a:rPr lang="fr-LU" sz="2400" b="1" baseline="0" dirty="0" smtClean="0"/>
                        <a:t> bonus ni malus (facteur neutre)</a:t>
                      </a:r>
                      <a:endParaRPr lang="fr-LU" sz="2400" b="1" dirty="0"/>
                    </a:p>
                  </a:txBody>
                  <a:tcPr/>
                </a:tc>
                <a:extLst>
                  <a:ext uri="{0D108BD9-81ED-4DB2-BD59-A6C34878D82A}">
                    <a16:rowId xmlns:a16="http://schemas.microsoft.com/office/drawing/2014/main" val="2065485589"/>
                  </a:ext>
                </a:extLst>
              </a:tr>
              <a:tr h="465237">
                <a:tc>
                  <a:txBody>
                    <a:bodyPr/>
                    <a:lstStyle/>
                    <a:p>
                      <a:pPr algn="ctr"/>
                      <a:r>
                        <a:rPr lang="fr-LU" sz="2400" b="1" dirty="0" smtClean="0"/>
                        <a:t>1,1</a:t>
                      </a:r>
                      <a:endParaRPr lang="fr-LU" sz="2400" b="1" dirty="0"/>
                    </a:p>
                  </a:txBody>
                  <a:tcPr/>
                </a:tc>
                <a:tc>
                  <a:txBody>
                    <a:bodyPr/>
                    <a:lstStyle/>
                    <a:p>
                      <a:r>
                        <a:rPr lang="fr-LU" sz="2400" b="1" dirty="0" smtClean="0"/>
                        <a:t>Malus de 10%</a:t>
                      </a:r>
                      <a:endParaRPr lang="fr-LU" sz="2400" b="1" dirty="0"/>
                    </a:p>
                  </a:txBody>
                  <a:tcPr/>
                </a:tc>
                <a:extLst>
                  <a:ext uri="{0D108BD9-81ED-4DB2-BD59-A6C34878D82A}">
                    <a16:rowId xmlns:a16="http://schemas.microsoft.com/office/drawing/2014/main" val="2556174303"/>
                  </a:ext>
                </a:extLst>
              </a:tr>
              <a:tr h="465237">
                <a:tc>
                  <a:txBody>
                    <a:bodyPr/>
                    <a:lstStyle/>
                    <a:p>
                      <a:pPr algn="ctr"/>
                      <a:r>
                        <a:rPr lang="fr-LU" sz="2400" b="1" dirty="0" smtClean="0"/>
                        <a:t>1,3</a:t>
                      </a:r>
                      <a:endParaRPr lang="fr-LU" sz="2400" b="1" dirty="0"/>
                    </a:p>
                  </a:txBody>
                  <a:tcPr/>
                </a:tc>
                <a:tc>
                  <a:txBody>
                    <a:bodyPr/>
                    <a:lstStyle/>
                    <a:p>
                      <a:r>
                        <a:rPr lang="fr-LU" sz="2400" b="1" dirty="0" smtClean="0"/>
                        <a:t>Malus de 30%</a:t>
                      </a:r>
                      <a:endParaRPr lang="fr-LU" sz="2400" b="1" dirty="0"/>
                    </a:p>
                  </a:txBody>
                  <a:tcPr/>
                </a:tc>
                <a:extLst>
                  <a:ext uri="{0D108BD9-81ED-4DB2-BD59-A6C34878D82A}">
                    <a16:rowId xmlns:a16="http://schemas.microsoft.com/office/drawing/2014/main" val="2582594847"/>
                  </a:ext>
                </a:extLst>
              </a:tr>
              <a:tr h="465237">
                <a:tc>
                  <a:txBody>
                    <a:bodyPr/>
                    <a:lstStyle/>
                    <a:p>
                      <a:pPr algn="ctr"/>
                      <a:r>
                        <a:rPr lang="fr-LU" sz="2400" b="1" dirty="0" smtClean="0"/>
                        <a:t>1,5</a:t>
                      </a:r>
                      <a:endParaRPr lang="fr-LU" sz="2400" b="1" dirty="0"/>
                    </a:p>
                  </a:txBody>
                  <a:tcPr/>
                </a:tc>
                <a:tc>
                  <a:txBody>
                    <a:bodyPr/>
                    <a:lstStyle/>
                    <a:p>
                      <a:r>
                        <a:rPr lang="fr-LU" sz="2400" b="1" dirty="0" smtClean="0"/>
                        <a:t>Malus de 50%</a:t>
                      </a:r>
                      <a:endParaRPr lang="fr-LU" sz="2400" b="1" dirty="0"/>
                    </a:p>
                  </a:txBody>
                  <a:tcPr/>
                </a:tc>
                <a:extLst>
                  <a:ext uri="{0D108BD9-81ED-4DB2-BD59-A6C34878D82A}">
                    <a16:rowId xmlns:a16="http://schemas.microsoft.com/office/drawing/2014/main" val="359589985"/>
                  </a:ext>
                </a:extLst>
              </a:tr>
            </a:tbl>
          </a:graphicData>
        </a:graphic>
      </p:graphicFrame>
    </p:spTree>
    <p:extLst>
      <p:ext uri="{BB962C8B-B14F-4D97-AF65-F5344CB8AC3E}">
        <p14:creationId xmlns:p14="http://schemas.microsoft.com/office/powerpoint/2010/main" val="14616107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LU" sz="1200" b="0" i="0" u="none" strike="noStrike" kern="1200" cap="none" spc="0" normalizeH="0" baseline="0" noProof="0" dirty="0">
              <a:ln>
                <a:noFill/>
              </a:ln>
              <a:solidFill>
                <a:srgbClr val="0C2D69"/>
              </a:solidFill>
              <a:effectLst/>
              <a:uLnTx/>
              <a:uFillTx/>
              <a:latin typeface="Calibri" panose="020F0502020204030204"/>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1365-6A11-4D2C-A586-41215F74B123}" type="slidenum">
              <a:rPr kumimoji="0" lang="fr-LU" sz="1200" b="0" i="0" u="none" strike="noStrike" kern="1200" cap="none" spc="0" normalizeH="0" baseline="0" noProof="0" smtClean="0">
                <a:ln>
                  <a:noFill/>
                </a:ln>
                <a:solidFill>
                  <a:srgbClr val="0C2D69"/>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LU" sz="1200" b="0" i="0" u="none" strike="noStrike" kern="1200" cap="none" spc="0" normalizeH="0" baseline="0" noProof="0" dirty="0">
              <a:ln>
                <a:noFill/>
              </a:ln>
              <a:solidFill>
                <a:srgbClr val="0C2D69"/>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nvSpPr>
        <p:spPr>
          <a:xfrm>
            <a:off x="8550778" y="6278536"/>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rgbClr val="0C2D69"/>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LU" dirty="0"/>
          </a:p>
        </p:txBody>
      </p:sp>
      <p:sp>
        <p:nvSpPr>
          <p:cNvPr id="7" name="Title 10"/>
          <p:cNvSpPr>
            <a:spLocks noGrp="1"/>
          </p:cNvSpPr>
          <p:nvPr/>
        </p:nvSpPr>
        <p:spPr>
          <a:xfrm>
            <a:off x="503595" y="2143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061A1"/>
                </a:solidFill>
                <a:latin typeface="+mn-lt"/>
                <a:ea typeface="+mj-ea"/>
                <a:cs typeface="Arial" panose="020B0604020202020204" pitchFamily="34" charset="0"/>
              </a:defRPr>
            </a:lvl1pPr>
          </a:lstStyle>
          <a:p>
            <a:r>
              <a:rPr lang="fr-LU" dirty="0" smtClean="0"/>
              <a:t>Système </a:t>
            </a:r>
            <a:r>
              <a:rPr lang="fr-LU" dirty="0"/>
              <a:t>bonus-malus</a:t>
            </a:r>
          </a:p>
        </p:txBody>
      </p:sp>
      <p:sp>
        <p:nvSpPr>
          <p:cNvPr id="8" name="Right Arrow 7"/>
          <p:cNvSpPr/>
          <p:nvPr/>
        </p:nvSpPr>
        <p:spPr>
          <a:xfrm>
            <a:off x="369315" y="3639900"/>
            <a:ext cx="11259127" cy="484632"/>
          </a:xfrm>
          <a:prstGeom prst="rightArrow">
            <a:avLst/>
          </a:prstGeom>
          <a:solidFill>
            <a:srgbClr val="0061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LU" dirty="0"/>
          </a:p>
        </p:txBody>
      </p:sp>
      <p:sp>
        <p:nvSpPr>
          <p:cNvPr id="9" name="Content Placeholder 2"/>
          <p:cNvSpPr txBox="1">
            <a:spLocks/>
          </p:cNvSpPr>
          <p:nvPr/>
        </p:nvSpPr>
        <p:spPr>
          <a:xfrm rot="20054076">
            <a:off x="274884" y="3109567"/>
            <a:ext cx="1427021" cy="444031"/>
          </a:xfrm>
          <a:prstGeom prst="rect">
            <a:avLst/>
          </a:prstGeom>
          <a:scene3d>
            <a:camera prst="orthographicFront">
              <a:rot lat="0" lon="0" rev="0"/>
            </a:camera>
            <a:lightRig rig="threePt" dir="t"/>
          </a:scene3d>
        </p:spPr>
        <p:txBody>
          <a:bodyPr vert="horz" lIns="91440" tIns="45720" rIns="91440" bIns="45720" rtlCol="0">
            <a:normAutofit fontScale="85000" lnSpcReduction="20000"/>
            <a:scene3d>
              <a:camera prst="orthographicFront">
                <a:rot lat="0" lon="0" rev="600000"/>
              </a:camera>
              <a:lightRig rig="threePt" dir="t"/>
            </a:scene3d>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1" indent="0" algn="l">
              <a:buNone/>
            </a:pPr>
            <a:r>
              <a:rPr lang="fr-LU" sz="3000" b="1" dirty="0" smtClean="0">
                <a:solidFill>
                  <a:srgbClr val="434342"/>
                </a:solidFill>
                <a:latin typeface="Calibri"/>
                <a:cs typeface="Calibri"/>
              </a:rPr>
              <a:t>2023</a:t>
            </a:r>
            <a:r>
              <a:rPr lang="fr-LU" sz="2000" b="1" dirty="0" smtClean="0">
                <a:solidFill>
                  <a:srgbClr val="434342"/>
                </a:solidFill>
                <a:latin typeface="Calibri"/>
                <a:cs typeface="Calibri"/>
              </a:rPr>
              <a:t> </a:t>
            </a:r>
            <a:endParaRPr lang="fr-FR" sz="2000" b="1" dirty="0" smtClean="0">
              <a:solidFill>
                <a:srgbClr val="434342"/>
              </a:solidFill>
            </a:endParaRPr>
          </a:p>
          <a:p>
            <a:pPr lvl="1" algn="l"/>
            <a:endParaRPr lang="fr-LU" dirty="0" smtClean="0">
              <a:solidFill>
                <a:srgbClr val="434342"/>
              </a:solidFill>
            </a:endParaRPr>
          </a:p>
          <a:p>
            <a:pPr marL="0" indent="0" algn="l">
              <a:buFont typeface="Arial"/>
              <a:buNone/>
            </a:pPr>
            <a:endParaRPr lang="fr-LU" dirty="0">
              <a:solidFill>
                <a:srgbClr val="434342"/>
              </a:solidFill>
            </a:endParaRPr>
          </a:p>
        </p:txBody>
      </p:sp>
      <p:cxnSp>
        <p:nvCxnSpPr>
          <p:cNvPr id="10" name="Straight Connector 9"/>
          <p:cNvCxnSpPr/>
          <p:nvPr/>
        </p:nvCxnSpPr>
        <p:spPr>
          <a:xfrm>
            <a:off x="1176544" y="3510590"/>
            <a:ext cx="0" cy="701964"/>
          </a:xfrm>
          <a:prstGeom prst="line">
            <a:avLst/>
          </a:prstGeom>
          <a:ln w="63500">
            <a:solidFill>
              <a:srgbClr val="434342"/>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rot="20054076">
            <a:off x="1346393" y="3293329"/>
            <a:ext cx="1649523" cy="434519"/>
          </a:xfrm>
          <a:prstGeom prst="rect">
            <a:avLst/>
          </a:prstGeom>
          <a:ln>
            <a:noFill/>
          </a:ln>
          <a:scene3d>
            <a:camera prst="orthographicFront">
              <a:rot lat="0" lon="0" rev="0"/>
            </a:camera>
            <a:lightRig rig="threePt" dir="t"/>
          </a:scene3d>
        </p:spPr>
        <p:txBody>
          <a:bodyPr vert="horz" lIns="91440" tIns="45720" rIns="91440" bIns="45720" rtlCol="0">
            <a:normAutofit/>
            <a:scene3d>
              <a:camera prst="orthographicFront">
                <a:rot lat="0" lon="0" rev="600000"/>
              </a:camera>
              <a:lightRig rig="threePt" dir="t"/>
            </a:scene3d>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1" indent="0" algn="l">
              <a:buNone/>
            </a:pPr>
            <a:r>
              <a:rPr lang="fr-LU" sz="1800" b="1" dirty="0" smtClean="0">
                <a:solidFill>
                  <a:schemeClr val="tx2"/>
                </a:solidFill>
                <a:latin typeface="Calibri"/>
                <a:cs typeface="Calibri"/>
              </a:rPr>
              <a:t>01.04.23</a:t>
            </a:r>
            <a:r>
              <a:rPr lang="fr-LU" sz="1800" b="1" dirty="0" smtClean="0">
                <a:latin typeface="Calibri"/>
                <a:cs typeface="Calibri"/>
              </a:rPr>
              <a:t> </a:t>
            </a:r>
            <a:endParaRPr lang="fr-FR" sz="1800" b="1" dirty="0" smtClean="0"/>
          </a:p>
          <a:p>
            <a:pPr lvl="1" algn="l"/>
            <a:endParaRPr lang="fr-LU" dirty="0" smtClean="0"/>
          </a:p>
          <a:p>
            <a:pPr marL="0" indent="0" algn="l">
              <a:buFont typeface="Arial"/>
              <a:buNone/>
            </a:pPr>
            <a:endParaRPr lang="fr-LU" dirty="0"/>
          </a:p>
        </p:txBody>
      </p:sp>
      <p:cxnSp>
        <p:nvCxnSpPr>
          <p:cNvPr id="13" name="Straight Connector 12"/>
          <p:cNvCxnSpPr/>
          <p:nvPr/>
        </p:nvCxnSpPr>
        <p:spPr>
          <a:xfrm>
            <a:off x="2357845" y="3639899"/>
            <a:ext cx="0" cy="48463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rot="20054076">
            <a:off x="5097218" y="3074793"/>
            <a:ext cx="1427021" cy="444031"/>
          </a:xfrm>
          <a:prstGeom prst="rect">
            <a:avLst/>
          </a:prstGeom>
          <a:scene3d>
            <a:camera prst="orthographicFront">
              <a:rot lat="0" lon="0" rev="0"/>
            </a:camera>
            <a:lightRig rig="threePt" dir="t"/>
          </a:scene3d>
        </p:spPr>
        <p:txBody>
          <a:bodyPr vert="horz" lIns="91440" tIns="45720" rIns="91440" bIns="45720" rtlCol="0">
            <a:normAutofit fontScale="85000" lnSpcReduction="20000"/>
            <a:scene3d>
              <a:camera prst="orthographicFront">
                <a:rot lat="0" lon="0" rev="600000"/>
              </a:camera>
              <a:lightRig rig="threePt" dir="t"/>
            </a:scene3d>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1" indent="0" algn="l">
              <a:buNone/>
            </a:pPr>
            <a:r>
              <a:rPr lang="fr-LU" sz="3000" b="1" dirty="0" smtClean="0">
                <a:solidFill>
                  <a:srgbClr val="434342"/>
                </a:solidFill>
                <a:latin typeface="Calibri"/>
                <a:cs typeface="Calibri"/>
              </a:rPr>
              <a:t>2024</a:t>
            </a:r>
            <a:r>
              <a:rPr lang="fr-LU" sz="2000" b="1" dirty="0" smtClean="0">
                <a:solidFill>
                  <a:srgbClr val="434342"/>
                </a:solidFill>
                <a:latin typeface="Calibri"/>
                <a:cs typeface="Calibri"/>
              </a:rPr>
              <a:t> </a:t>
            </a:r>
            <a:endParaRPr lang="fr-FR" sz="2000" b="1" dirty="0" smtClean="0">
              <a:solidFill>
                <a:srgbClr val="434342"/>
              </a:solidFill>
            </a:endParaRPr>
          </a:p>
          <a:p>
            <a:pPr lvl="1" algn="l"/>
            <a:endParaRPr lang="fr-LU" dirty="0" smtClean="0">
              <a:solidFill>
                <a:srgbClr val="434342"/>
              </a:solidFill>
            </a:endParaRPr>
          </a:p>
          <a:p>
            <a:pPr marL="0" indent="0" algn="l">
              <a:buFont typeface="Arial"/>
              <a:buNone/>
            </a:pPr>
            <a:endParaRPr lang="fr-LU" dirty="0">
              <a:solidFill>
                <a:srgbClr val="434342"/>
              </a:solidFill>
            </a:endParaRPr>
          </a:p>
        </p:txBody>
      </p:sp>
      <p:cxnSp>
        <p:nvCxnSpPr>
          <p:cNvPr id="15" name="Straight Connector 14"/>
          <p:cNvCxnSpPr/>
          <p:nvPr/>
        </p:nvCxnSpPr>
        <p:spPr>
          <a:xfrm>
            <a:off x="5998878" y="3475816"/>
            <a:ext cx="0" cy="701964"/>
          </a:xfrm>
          <a:prstGeom prst="line">
            <a:avLst/>
          </a:prstGeom>
          <a:ln w="63500">
            <a:solidFill>
              <a:srgbClr val="434342"/>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txBox="1">
            <a:spLocks/>
          </p:cNvSpPr>
          <p:nvPr/>
        </p:nvSpPr>
        <p:spPr>
          <a:xfrm rot="20054076">
            <a:off x="9910921" y="3089675"/>
            <a:ext cx="1427021" cy="444031"/>
          </a:xfrm>
          <a:prstGeom prst="rect">
            <a:avLst/>
          </a:prstGeom>
          <a:scene3d>
            <a:camera prst="orthographicFront">
              <a:rot lat="0" lon="0" rev="0"/>
            </a:camera>
            <a:lightRig rig="threePt" dir="t"/>
          </a:scene3d>
        </p:spPr>
        <p:txBody>
          <a:bodyPr vert="horz" lIns="91440" tIns="45720" rIns="91440" bIns="45720" rtlCol="0">
            <a:normAutofit fontScale="85000" lnSpcReduction="20000"/>
            <a:scene3d>
              <a:camera prst="orthographicFront">
                <a:rot lat="0" lon="0" rev="600000"/>
              </a:camera>
              <a:lightRig rig="threePt" dir="t"/>
            </a:scene3d>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1" indent="0" algn="l">
              <a:buNone/>
            </a:pPr>
            <a:r>
              <a:rPr lang="fr-LU" sz="3000" b="1" dirty="0" smtClean="0">
                <a:solidFill>
                  <a:srgbClr val="434342"/>
                </a:solidFill>
                <a:latin typeface="Calibri"/>
                <a:cs typeface="Calibri"/>
              </a:rPr>
              <a:t>2025</a:t>
            </a:r>
            <a:r>
              <a:rPr lang="fr-LU" sz="2000" b="1" dirty="0" smtClean="0">
                <a:solidFill>
                  <a:srgbClr val="434342"/>
                </a:solidFill>
                <a:latin typeface="Calibri"/>
                <a:cs typeface="Calibri"/>
              </a:rPr>
              <a:t> </a:t>
            </a:r>
            <a:endParaRPr lang="fr-FR" sz="2000" b="1" dirty="0" smtClean="0">
              <a:solidFill>
                <a:srgbClr val="434342"/>
              </a:solidFill>
            </a:endParaRPr>
          </a:p>
          <a:p>
            <a:pPr lvl="1" algn="l"/>
            <a:endParaRPr lang="fr-LU" dirty="0" smtClean="0">
              <a:solidFill>
                <a:srgbClr val="434342"/>
              </a:solidFill>
            </a:endParaRPr>
          </a:p>
          <a:p>
            <a:pPr marL="0" indent="0" algn="l">
              <a:buFont typeface="Arial"/>
              <a:buNone/>
            </a:pPr>
            <a:endParaRPr lang="fr-LU" dirty="0">
              <a:solidFill>
                <a:srgbClr val="434342"/>
              </a:solidFill>
            </a:endParaRPr>
          </a:p>
        </p:txBody>
      </p:sp>
      <p:cxnSp>
        <p:nvCxnSpPr>
          <p:cNvPr id="17" name="Straight Connector 16"/>
          <p:cNvCxnSpPr/>
          <p:nvPr/>
        </p:nvCxnSpPr>
        <p:spPr>
          <a:xfrm>
            <a:off x="10812581" y="3490698"/>
            <a:ext cx="0" cy="701964"/>
          </a:xfrm>
          <a:prstGeom prst="line">
            <a:avLst/>
          </a:prstGeom>
          <a:ln w="63500">
            <a:solidFill>
              <a:srgbClr val="43434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202318" y="3674672"/>
            <a:ext cx="0" cy="48463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02318" y="4332332"/>
            <a:ext cx="0" cy="36906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365173" y="4413287"/>
            <a:ext cx="4844473" cy="346902"/>
          </a:xfrm>
          <a:prstGeom prst="rect">
            <a:avLst/>
          </a:prstGeom>
          <a:solidFill>
            <a:srgbClr val="BF9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LU" dirty="0"/>
          </a:p>
        </p:txBody>
      </p:sp>
      <p:sp>
        <p:nvSpPr>
          <p:cNvPr id="22" name="Rectangle 21"/>
          <p:cNvSpPr/>
          <p:nvPr/>
        </p:nvSpPr>
        <p:spPr>
          <a:xfrm>
            <a:off x="7209647" y="4413287"/>
            <a:ext cx="3984687" cy="346902"/>
          </a:xfrm>
          <a:prstGeom prst="rect">
            <a:avLst/>
          </a:prstGeom>
          <a:solidFill>
            <a:srgbClr val="BF9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LU" dirty="0">
              <a:solidFill>
                <a:srgbClr val="434342"/>
              </a:solidFill>
            </a:endParaRPr>
          </a:p>
        </p:txBody>
      </p:sp>
      <p:sp>
        <p:nvSpPr>
          <p:cNvPr id="23" name="Content Placeholder 2"/>
          <p:cNvSpPr txBox="1">
            <a:spLocks/>
          </p:cNvSpPr>
          <p:nvPr/>
        </p:nvSpPr>
        <p:spPr>
          <a:xfrm>
            <a:off x="2365174" y="4445787"/>
            <a:ext cx="4552724" cy="392153"/>
          </a:xfrm>
          <a:prstGeom prst="rect">
            <a:avLst/>
          </a:prstGeom>
        </p:spPr>
        <p:txBody>
          <a:bodyPr vert="horz" lIns="91440" tIns="45720" rIns="91440" bIns="45720" rtlCol="0">
            <a:normAutofit fontScale="32500" lnSpcReduction="20000"/>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1" indent="0" algn="ctr">
              <a:buNone/>
            </a:pPr>
            <a:r>
              <a:rPr lang="fr-LU" sz="5600" b="1" dirty="0">
                <a:solidFill>
                  <a:srgbClr val="434342"/>
                </a:solidFill>
                <a:latin typeface="Calibri"/>
                <a:cs typeface="Calibri"/>
              </a:rPr>
              <a:t>P</a:t>
            </a:r>
            <a:r>
              <a:rPr lang="fr-LU" sz="5600" b="1" dirty="0" smtClean="0">
                <a:solidFill>
                  <a:srgbClr val="434342"/>
                </a:solidFill>
                <a:latin typeface="Calibri"/>
                <a:cs typeface="Calibri"/>
              </a:rPr>
              <a:t>ériode d’observation (pour 2025)</a:t>
            </a:r>
            <a:endParaRPr lang="fr-FR" sz="5600" b="1" dirty="0">
              <a:solidFill>
                <a:srgbClr val="434342"/>
              </a:solidFill>
            </a:endParaRPr>
          </a:p>
          <a:p>
            <a:pPr marL="457200" lvl="1" indent="0" algn="ctr">
              <a:buNone/>
            </a:pPr>
            <a:r>
              <a:rPr lang="fr-LU" sz="1400" dirty="0" smtClean="0">
                <a:solidFill>
                  <a:srgbClr val="434342"/>
                </a:solidFill>
                <a:latin typeface="Calibri"/>
                <a:cs typeface="Calibri"/>
              </a:rPr>
              <a:t> </a:t>
            </a:r>
            <a:endParaRPr lang="fr-FR" sz="1400" dirty="0" smtClean="0">
              <a:solidFill>
                <a:srgbClr val="434342"/>
              </a:solidFill>
            </a:endParaRPr>
          </a:p>
          <a:p>
            <a:pPr lvl="1" algn="ctr"/>
            <a:endParaRPr lang="fr-LU" dirty="0" smtClean="0">
              <a:solidFill>
                <a:srgbClr val="434342"/>
              </a:solidFill>
            </a:endParaRPr>
          </a:p>
          <a:p>
            <a:pPr marL="0" indent="0" algn="ctr">
              <a:buFont typeface="Arial"/>
              <a:buNone/>
            </a:pPr>
            <a:endParaRPr lang="fr-LU" dirty="0">
              <a:solidFill>
                <a:srgbClr val="434342"/>
              </a:solidFill>
            </a:endParaRPr>
          </a:p>
        </p:txBody>
      </p:sp>
      <p:sp>
        <p:nvSpPr>
          <p:cNvPr id="24" name="Content Placeholder 2"/>
          <p:cNvSpPr txBox="1">
            <a:spLocks/>
          </p:cNvSpPr>
          <p:nvPr/>
        </p:nvSpPr>
        <p:spPr>
          <a:xfrm>
            <a:off x="7209646" y="4445787"/>
            <a:ext cx="4552724" cy="392153"/>
          </a:xfrm>
          <a:prstGeom prst="rect">
            <a:avLst/>
          </a:prstGeom>
        </p:spPr>
        <p:txBody>
          <a:bodyPr vert="horz" lIns="91440" tIns="45720" rIns="91440" bIns="45720" rtlCol="0">
            <a:normAutofit fontScale="32500" lnSpcReduction="20000"/>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1" indent="0" algn="l">
              <a:buNone/>
            </a:pPr>
            <a:r>
              <a:rPr lang="fr-LU" sz="5600" b="1" dirty="0">
                <a:solidFill>
                  <a:srgbClr val="434342"/>
                </a:solidFill>
                <a:latin typeface="Calibri"/>
                <a:cs typeface="Calibri"/>
              </a:rPr>
              <a:t>P</a:t>
            </a:r>
            <a:r>
              <a:rPr lang="fr-LU" sz="5600" b="1" dirty="0" smtClean="0">
                <a:solidFill>
                  <a:srgbClr val="434342"/>
                </a:solidFill>
                <a:latin typeface="Calibri"/>
                <a:cs typeface="Calibri"/>
              </a:rPr>
              <a:t>ériode d’observation (pour 2026)</a:t>
            </a:r>
            <a:endParaRPr lang="fr-FR" sz="5600" b="1" dirty="0">
              <a:solidFill>
                <a:srgbClr val="434342"/>
              </a:solidFill>
            </a:endParaRPr>
          </a:p>
          <a:p>
            <a:pPr marL="457200" lvl="1" indent="0" algn="ctr">
              <a:buNone/>
            </a:pPr>
            <a:r>
              <a:rPr lang="fr-LU" sz="1400" dirty="0" smtClean="0">
                <a:solidFill>
                  <a:srgbClr val="434342"/>
                </a:solidFill>
                <a:latin typeface="Calibri"/>
                <a:cs typeface="Calibri"/>
              </a:rPr>
              <a:t> </a:t>
            </a:r>
            <a:endParaRPr lang="fr-FR" sz="1400" dirty="0" smtClean="0">
              <a:solidFill>
                <a:srgbClr val="434342"/>
              </a:solidFill>
            </a:endParaRPr>
          </a:p>
          <a:p>
            <a:pPr lvl="1" algn="ctr"/>
            <a:endParaRPr lang="fr-LU" dirty="0" smtClean="0">
              <a:solidFill>
                <a:srgbClr val="434342"/>
              </a:solidFill>
            </a:endParaRPr>
          </a:p>
          <a:p>
            <a:pPr marL="0" indent="0" algn="ctr">
              <a:buFont typeface="Arial"/>
              <a:buNone/>
            </a:pPr>
            <a:endParaRPr lang="fr-LU" dirty="0">
              <a:solidFill>
                <a:srgbClr val="434342"/>
              </a:solidFill>
            </a:endParaRPr>
          </a:p>
        </p:txBody>
      </p:sp>
      <p:cxnSp>
        <p:nvCxnSpPr>
          <p:cNvPr id="25" name="Straight Connector 24"/>
          <p:cNvCxnSpPr/>
          <p:nvPr/>
        </p:nvCxnSpPr>
        <p:spPr>
          <a:xfrm>
            <a:off x="7202318" y="4210284"/>
            <a:ext cx="0" cy="54536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357845" y="4212554"/>
            <a:ext cx="0" cy="54309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1250156" y="4413286"/>
            <a:ext cx="55016" cy="342361"/>
          </a:xfrm>
          <a:prstGeom prst="rect">
            <a:avLst/>
          </a:prstGeom>
          <a:solidFill>
            <a:srgbClr val="BF9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LU" dirty="0"/>
          </a:p>
        </p:txBody>
      </p:sp>
      <p:sp>
        <p:nvSpPr>
          <p:cNvPr id="29" name="Rectangle 28"/>
          <p:cNvSpPr/>
          <p:nvPr/>
        </p:nvSpPr>
        <p:spPr>
          <a:xfrm>
            <a:off x="11352361" y="4413285"/>
            <a:ext cx="55016" cy="342361"/>
          </a:xfrm>
          <a:prstGeom prst="rect">
            <a:avLst/>
          </a:prstGeom>
          <a:solidFill>
            <a:srgbClr val="BF9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LU" dirty="0"/>
          </a:p>
        </p:txBody>
      </p:sp>
      <p:sp>
        <p:nvSpPr>
          <p:cNvPr id="30" name="Rectangle 29"/>
          <p:cNvSpPr/>
          <p:nvPr/>
        </p:nvSpPr>
        <p:spPr>
          <a:xfrm>
            <a:off x="11449745" y="4412289"/>
            <a:ext cx="55016" cy="342361"/>
          </a:xfrm>
          <a:prstGeom prst="rect">
            <a:avLst/>
          </a:prstGeom>
          <a:solidFill>
            <a:srgbClr val="BF9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LU" dirty="0"/>
          </a:p>
        </p:txBody>
      </p:sp>
      <p:sp>
        <p:nvSpPr>
          <p:cNvPr id="31" name="Content Placeholder 2"/>
          <p:cNvSpPr txBox="1">
            <a:spLocks/>
          </p:cNvSpPr>
          <p:nvPr/>
        </p:nvSpPr>
        <p:spPr>
          <a:xfrm rot="20054076">
            <a:off x="6203972" y="3306893"/>
            <a:ext cx="1649523" cy="434519"/>
          </a:xfrm>
          <a:prstGeom prst="rect">
            <a:avLst/>
          </a:prstGeom>
          <a:ln>
            <a:noFill/>
          </a:ln>
          <a:scene3d>
            <a:camera prst="orthographicFront">
              <a:rot lat="0" lon="0" rev="0"/>
            </a:camera>
            <a:lightRig rig="threePt" dir="t"/>
          </a:scene3d>
        </p:spPr>
        <p:txBody>
          <a:bodyPr vert="horz" lIns="91440" tIns="45720" rIns="91440" bIns="45720" rtlCol="0">
            <a:normAutofit/>
            <a:scene3d>
              <a:camera prst="orthographicFront">
                <a:rot lat="0" lon="0" rev="600000"/>
              </a:camera>
              <a:lightRig rig="threePt" dir="t"/>
            </a:scene3d>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1" indent="0" algn="l">
              <a:buNone/>
            </a:pPr>
            <a:r>
              <a:rPr lang="fr-LU" sz="1800" b="1" dirty="0" smtClean="0">
                <a:solidFill>
                  <a:schemeClr val="tx2"/>
                </a:solidFill>
                <a:latin typeface="Calibri"/>
                <a:cs typeface="Calibri"/>
              </a:rPr>
              <a:t>31.03.24</a:t>
            </a:r>
            <a:r>
              <a:rPr lang="fr-LU" sz="1800" b="1" dirty="0" smtClean="0">
                <a:latin typeface="Calibri"/>
                <a:cs typeface="Calibri"/>
              </a:rPr>
              <a:t> </a:t>
            </a:r>
            <a:endParaRPr lang="fr-FR" sz="1800" b="1" dirty="0" smtClean="0"/>
          </a:p>
          <a:p>
            <a:pPr lvl="1" algn="l"/>
            <a:endParaRPr lang="fr-LU" dirty="0" smtClean="0"/>
          </a:p>
          <a:p>
            <a:pPr marL="0" indent="0" algn="l">
              <a:buFont typeface="Arial"/>
              <a:buNone/>
            </a:pPr>
            <a:endParaRPr lang="fr-LU" dirty="0"/>
          </a:p>
        </p:txBody>
      </p:sp>
      <p:cxnSp>
        <p:nvCxnSpPr>
          <p:cNvPr id="32" name="Straight Arrow Connector 31"/>
          <p:cNvCxnSpPr/>
          <p:nvPr/>
        </p:nvCxnSpPr>
        <p:spPr>
          <a:xfrm flipV="1">
            <a:off x="9424737" y="2786711"/>
            <a:ext cx="16110" cy="1545621"/>
          </a:xfrm>
          <a:prstGeom prst="straightConnector1">
            <a:avLst/>
          </a:prstGeom>
          <a:ln w="63500">
            <a:solidFill>
              <a:srgbClr val="BD4653"/>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3" name="Content Placeholder 2"/>
          <p:cNvSpPr txBox="1">
            <a:spLocks/>
          </p:cNvSpPr>
          <p:nvPr/>
        </p:nvSpPr>
        <p:spPr>
          <a:xfrm>
            <a:off x="7666736" y="2163949"/>
            <a:ext cx="3328396" cy="562210"/>
          </a:xfrm>
          <a:prstGeom prst="rect">
            <a:avLst/>
          </a:prstGeom>
        </p:spPr>
        <p:txBody>
          <a:bodyPr vert="horz" lIns="91440" tIns="45720" rIns="91440" bIns="45720" rtlCol="0">
            <a:normAutofit fontScale="25000" lnSpcReduction="20000"/>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1" indent="0" algn="ctr">
              <a:buNone/>
            </a:pPr>
            <a:r>
              <a:rPr lang="fr-LU" sz="8000" b="1" dirty="0" smtClean="0">
                <a:solidFill>
                  <a:srgbClr val="434342"/>
                </a:solidFill>
                <a:latin typeface="Calibri"/>
                <a:cs typeface="Calibri"/>
              </a:rPr>
              <a:t>Calcul des facteurs bonus-malus pour 2026</a:t>
            </a:r>
            <a:endParaRPr lang="fr-FR" sz="8000" b="1" dirty="0">
              <a:solidFill>
                <a:srgbClr val="434342"/>
              </a:solidFill>
            </a:endParaRPr>
          </a:p>
          <a:p>
            <a:pPr marL="457200" lvl="1" indent="0" algn="l">
              <a:buNone/>
            </a:pPr>
            <a:r>
              <a:rPr lang="fr-LU" sz="1400" dirty="0" smtClean="0">
                <a:latin typeface="Calibri"/>
                <a:cs typeface="Calibri"/>
              </a:rPr>
              <a:t> </a:t>
            </a:r>
            <a:endParaRPr lang="fr-FR" sz="1400" dirty="0" smtClean="0"/>
          </a:p>
          <a:p>
            <a:pPr lvl="1" algn="l"/>
            <a:endParaRPr lang="fr-LU" dirty="0" smtClean="0"/>
          </a:p>
          <a:p>
            <a:pPr marL="0" indent="0" algn="l">
              <a:buFont typeface="Arial"/>
              <a:buNone/>
            </a:pPr>
            <a:endParaRPr lang="fr-LU" dirty="0"/>
          </a:p>
        </p:txBody>
      </p:sp>
      <p:cxnSp>
        <p:nvCxnSpPr>
          <p:cNvPr id="36" name="Straight Arrow Connector 35"/>
          <p:cNvCxnSpPr/>
          <p:nvPr/>
        </p:nvCxnSpPr>
        <p:spPr>
          <a:xfrm flipH="1" flipV="1">
            <a:off x="4425068" y="2786711"/>
            <a:ext cx="2553" cy="1545621"/>
          </a:xfrm>
          <a:prstGeom prst="straightConnector1">
            <a:avLst/>
          </a:prstGeom>
          <a:ln w="63500">
            <a:solidFill>
              <a:srgbClr val="BD4653"/>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7" name="Content Placeholder 2"/>
          <p:cNvSpPr txBox="1">
            <a:spLocks/>
          </p:cNvSpPr>
          <p:nvPr/>
        </p:nvSpPr>
        <p:spPr>
          <a:xfrm>
            <a:off x="2482332" y="2174372"/>
            <a:ext cx="3328396" cy="562210"/>
          </a:xfrm>
          <a:prstGeom prst="rect">
            <a:avLst/>
          </a:prstGeom>
        </p:spPr>
        <p:txBody>
          <a:bodyPr vert="horz" lIns="91440" tIns="45720" rIns="91440" bIns="45720" rtlCol="0">
            <a:normAutofit fontScale="25000" lnSpcReduction="20000"/>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1" indent="0" algn="ctr">
              <a:buNone/>
            </a:pPr>
            <a:r>
              <a:rPr lang="fr-LU" sz="8000" b="1" dirty="0" smtClean="0">
                <a:solidFill>
                  <a:srgbClr val="434342"/>
                </a:solidFill>
                <a:latin typeface="Calibri"/>
                <a:cs typeface="Calibri"/>
              </a:rPr>
              <a:t>Calcul des facteurs bonus-malus pour 2025</a:t>
            </a:r>
            <a:endParaRPr lang="fr-FR" sz="8000" b="1" dirty="0">
              <a:solidFill>
                <a:srgbClr val="434342"/>
              </a:solidFill>
            </a:endParaRPr>
          </a:p>
          <a:p>
            <a:pPr marL="457200" lvl="1" indent="0" algn="l">
              <a:buNone/>
            </a:pPr>
            <a:r>
              <a:rPr lang="fr-LU" sz="1400" dirty="0" smtClean="0">
                <a:latin typeface="Calibri"/>
                <a:cs typeface="Calibri"/>
              </a:rPr>
              <a:t> </a:t>
            </a:r>
            <a:endParaRPr lang="fr-FR" sz="1400" dirty="0" smtClean="0"/>
          </a:p>
          <a:p>
            <a:pPr lvl="1" algn="l"/>
            <a:endParaRPr lang="fr-LU" dirty="0" smtClean="0"/>
          </a:p>
          <a:p>
            <a:pPr marL="0" indent="0" algn="l">
              <a:buFont typeface="Arial"/>
              <a:buNone/>
            </a:pPr>
            <a:endParaRPr lang="fr-LU" dirty="0"/>
          </a:p>
        </p:txBody>
      </p:sp>
    </p:spTree>
    <p:extLst>
      <p:ext uri="{BB962C8B-B14F-4D97-AF65-F5344CB8AC3E}">
        <p14:creationId xmlns:p14="http://schemas.microsoft.com/office/powerpoint/2010/main" val="3966660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Plan du cours</a:t>
            </a:r>
            <a:endParaRPr lang="fr-LU" dirty="0"/>
          </a:p>
        </p:txBody>
      </p:sp>
      <p:sp>
        <p:nvSpPr>
          <p:cNvPr id="3" name="Content Placeholder 2"/>
          <p:cNvSpPr>
            <a:spLocks noGrp="1"/>
          </p:cNvSpPr>
          <p:nvPr>
            <p:ph idx="1"/>
          </p:nvPr>
        </p:nvSpPr>
        <p:spPr>
          <a:xfrm>
            <a:off x="838200" y="1633120"/>
            <a:ext cx="10515600" cy="4351338"/>
          </a:xfrm>
        </p:spPr>
        <p:txBody>
          <a:bodyPr>
            <a:normAutofit fontScale="85000" lnSpcReduction="20000"/>
          </a:bodyPr>
          <a:lstStyle/>
          <a:p>
            <a:pPr marL="0" indent="0">
              <a:buNone/>
            </a:pPr>
            <a:r>
              <a:rPr lang="fr-LU" b="1" dirty="0" smtClean="0">
                <a:solidFill>
                  <a:srgbClr val="0C2D69"/>
                </a:solidFill>
              </a:rPr>
              <a:t>Partie 1: Système légal de l’assurance accident</a:t>
            </a:r>
          </a:p>
          <a:p>
            <a:r>
              <a:rPr lang="fr-LU" dirty="0" smtClean="0"/>
              <a:t>Fonctionnement de l’AAA</a:t>
            </a:r>
            <a:endParaRPr lang="fr-LU" dirty="0"/>
          </a:p>
          <a:p>
            <a:r>
              <a:rPr lang="fr-LU" dirty="0" smtClean="0"/>
              <a:t>Personnes et risques assurés </a:t>
            </a:r>
            <a:endParaRPr lang="fr-LU" dirty="0"/>
          </a:p>
          <a:p>
            <a:r>
              <a:rPr lang="fr-LU" dirty="0" smtClean="0"/>
              <a:t>Déclarations et procédures</a:t>
            </a:r>
          </a:p>
          <a:p>
            <a:r>
              <a:rPr lang="fr-LU" dirty="0" smtClean="0"/>
              <a:t>Prestations</a:t>
            </a:r>
          </a:p>
          <a:p>
            <a:endParaRPr lang="fr-LU" dirty="0"/>
          </a:p>
          <a:p>
            <a:pPr marL="0" indent="0">
              <a:buNone/>
            </a:pPr>
            <a:r>
              <a:rPr lang="fr-LU" b="1" dirty="0">
                <a:solidFill>
                  <a:srgbClr val="0C2D69"/>
                </a:solidFill>
              </a:rPr>
              <a:t>Partie 2: Prévention des accidents	</a:t>
            </a:r>
          </a:p>
          <a:p>
            <a:r>
              <a:rPr lang="fr-LU" dirty="0" smtClean="0"/>
              <a:t>Historique</a:t>
            </a:r>
            <a:r>
              <a:rPr lang="fr-LU" dirty="0"/>
              <a:t>, missions, formations</a:t>
            </a:r>
            <a:r>
              <a:rPr lang="fr-LU" dirty="0" smtClean="0"/>
              <a:t>, label SGS</a:t>
            </a:r>
            <a:endParaRPr lang="fr-LU" dirty="0"/>
          </a:p>
          <a:p>
            <a:r>
              <a:rPr lang="fr-LU" dirty="0" smtClean="0"/>
              <a:t>Recommandations </a:t>
            </a:r>
            <a:r>
              <a:rPr lang="fr-LU" dirty="0"/>
              <a:t>de prévention</a:t>
            </a:r>
          </a:p>
          <a:p>
            <a:r>
              <a:rPr lang="fr-LU" dirty="0" smtClean="0"/>
              <a:t>Statistiques</a:t>
            </a:r>
          </a:p>
          <a:p>
            <a:endParaRPr lang="fr-LU" dirty="0" smtClean="0"/>
          </a:p>
          <a:p>
            <a:pPr marL="0" indent="0">
              <a:buNone/>
            </a:pPr>
            <a:r>
              <a:rPr lang="fr-LU" b="1" dirty="0">
                <a:solidFill>
                  <a:srgbClr val="0C2D69"/>
                </a:solidFill>
              </a:rPr>
              <a:t>Partie 3: Evaluation des risques</a:t>
            </a:r>
          </a:p>
          <a:p>
            <a:pPr marL="0" indent="0">
              <a:buNone/>
            </a:pPr>
            <a:endParaRPr lang="fr-LU" dirty="0"/>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2</a:t>
            </a:fld>
            <a:endParaRPr lang="fr-LU" dirty="0"/>
          </a:p>
        </p:txBody>
      </p:sp>
    </p:spTree>
    <p:extLst>
      <p:ext uri="{BB962C8B-B14F-4D97-AF65-F5344CB8AC3E}">
        <p14:creationId xmlns:p14="http://schemas.microsoft.com/office/powerpoint/2010/main" val="9354400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18F1365-6A11-4D2C-A586-41215F74B123}" type="slidenum">
              <a:rPr lang="fr-LU" smtClean="0"/>
              <a:pPr/>
              <a:t>20</a:t>
            </a:fld>
            <a:endParaRPr lang="fr-LU" dirty="0"/>
          </a:p>
        </p:txBody>
      </p:sp>
      <p:sp>
        <p:nvSpPr>
          <p:cNvPr id="11" name="Title 10"/>
          <p:cNvSpPr>
            <a:spLocks noGrp="1"/>
          </p:cNvSpPr>
          <p:nvPr>
            <p:ph type="title"/>
          </p:nvPr>
        </p:nvSpPr>
        <p:spPr>
          <a:xfrm>
            <a:off x="563417" y="292153"/>
            <a:ext cx="10515600" cy="1325563"/>
          </a:xfrm>
        </p:spPr>
        <p:txBody>
          <a:bodyPr/>
          <a:lstStyle/>
          <a:p>
            <a:r>
              <a:rPr lang="fr-LU" dirty="0"/>
              <a:t>Méthode de </a:t>
            </a:r>
            <a:r>
              <a:rPr lang="fr-LU" dirty="0" smtClean="0"/>
              <a:t>calcul</a:t>
            </a:r>
            <a:endParaRPr lang="fr-LU" dirty="0"/>
          </a:p>
        </p:txBody>
      </p:sp>
      <p:sp>
        <p:nvSpPr>
          <p:cNvPr id="9" name="Content Placeholder 2"/>
          <p:cNvSpPr txBox="1">
            <a:spLocks/>
          </p:cNvSpPr>
          <p:nvPr/>
        </p:nvSpPr>
        <p:spPr>
          <a:xfrm>
            <a:off x="657329" y="1517302"/>
            <a:ext cx="11125095" cy="4941222"/>
          </a:xfrm>
          <a:prstGeom prst="rect">
            <a:avLst/>
          </a:prstGeom>
        </p:spPr>
        <p:txBody>
          <a:bodyPr vert="horz" lIns="91440" tIns="45720" rIns="91440" bIns="45720" rtlCol="0">
            <a:normAutofit/>
          </a:bodyPr>
          <a:lstStyle>
            <a:lvl1pPr marL="228600" indent="-228600" algn="just" defTabSz="914400" rtl="0" eaLnBrk="1" latinLnBrk="0" hangingPunct="1">
              <a:lnSpc>
                <a:spcPct val="100000"/>
              </a:lnSpc>
              <a:spcBef>
                <a:spcPts val="1000"/>
              </a:spcBef>
              <a:buFont typeface="Arial"/>
              <a:buChar char="•"/>
              <a:defRPr sz="2800" kern="1200">
                <a:solidFill>
                  <a:schemeClr val="tx1"/>
                </a:solidFill>
                <a:latin typeface="+mn-lt"/>
                <a:ea typeface="+mn-ea"/>
                <a:cs typeface="+mn-cs"/>
              </a:defRPr>
            </a:lvl1pPr>
            <a:lvl2pPr marL="685800" indent="-228600" algn="just" defTabSz="914400" rtl="0" eaLnBrk="1" latinLnBrk="0" hangingPunct="1">
              <a:lnSpc>
                <a:spcPct val="100000"/>
              </a:lnSpc>
              <a:spcBef>
                <a:spcPts val="500"/>
              </a:spcBef>
              <a:buFont typeface="Arial"/>
              <a:buChar char="•"/>
              <a:defRPr sz="2600" kern="1200">
                <a:solidFill>
                  <a:schemeClr val="tx1"/>
                </a:solidFill>
                <a:latin typeface="+mn-lt"/>
                <a:ea typeface="+mn-ea"/>
                <a:cs typeface="+mn-cs"/>
              </a:defRPr>
            </a:lvl2pPr>
            <a:lvl3pPr marL="1143000" indent="-228600" algn="just"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just"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just"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fr-LU" sz="3200" b="1" dirty="0" smtClean="0">
                <a:solidFill>
                  <a:srgbClr val="434342"/>
                </a:solidFill>
              </a:rPr>
              <a:t>Prestations considérées pour le système bonus-malus:</a:t>
            </a:r>
          </a:p>
          <a:p>
            <a:pPr marL="0" indent="0">
              <a:buNone/>
            </a:pPr>
            <a:endParaRPr lang="fr-LU" sz="100" b="1" dirty="0" smtClean="0">
              <a:solidFill>
                <a:srgbClr val="434342"/>
              </a:solidFill>
            </a:endParaRPr>
          </a:p>
          <a:p>
            <a:r>
              <a:rPr lang="fr-LU" sz="2400" b="1" dirty="0" smtClean="0">
                <a:solidFill>
                  <a:srgbClr val="434342"/>
                </a:solidFill>
              </a:rPr>
              <a:t>prestations en nature</a:t>
            </a:r>
            <a:r>
              <a:rPr lang="fr-LU" sz="2400" dirty="0" smtClean="0">
                <a:solidFill>
                  <a:srgbClr val="434342"/>
                </a:solidFill>
              </a:rPr>
              <a:t>, </a:t>
            </a:r>
            <a:r>
              <a:rPr lang="fr-LU" sz="2400" b="1" dirty="0" smtClean="0">
                <a:solidFill>
                  <a:srgbClr val="434342"/>
                </a:solidFill>
              </a:rPr>
              <a:t>indemnités pécuniaires </a:t>
            </a:r>
            <a:r>
              <a:rPr lang="fr-LU" sz="2400" dirty="0" smtClean="0">
                <a:solidFill>
                  <a:srgbClr val="434342"/>
                </a:solidFill>
              </a:rPr>
              <a:t>et </a:t>
            </a:r>
            <a:r>
              <a:rPr lang="fr-LU" sz="2400" b="1" dirty="0" smtClean="0">
                <a:solidFill>
                  <a:srgbClr val="434342"/>
                </a:solidFill>
              </a:rPr>
              <a:t>rentes complètes </a:t>
            </a:r>
            <a:r>
              <a:rPr lang="fr-LU" sz="2400" dirty="0" smtClean="0">
                <a:solidFill>
                  <a:srgbClr val="434342"/>
                </a:solidFill>
              </a:rPr>
              <a:t>dues avant consolidation ou jusqu’à la date limite de prise en charge du traitement</a:t>
            </a:r>
          </a:p>
          <a:p>
            <a:r>
              <a:rPr lang="fr-LU" sz="2400" b="1" dirty="0" smtClean="0">
                <a:solidFill>
                  <a:srgbClr val="434342"/>
                </a:solidFill>
              </a:rPr>
              <a:t>la première des rentes dues après consolidation</a:t>
            </a:r>
            <a:r>
              <a:rPr lang="fr-LU" sz="2400" dirty="0" smtClean="0">
                <a:solidFill>
                  <a:srgbClr val="434342"/>
                </a:solidFill>
              </a:rPr>
              <a:t> (à capitaliser jusqu’à </a:t>
            </a:r>
            <a:br>
              <a:rPr lang="fr-LU" sz="2400" dirty="0" smtClean="0">
                <a:solidFill>
                  <a:srgbClr val="434342"/>
                </a:solidFill>
              </a:rPr>
            </a:br>
            <a:r>
              <a:rPr lang="fr-LU" sz="2400" dirty="0" smtClean="0">
                <a:solidFill>
                  <a:srgbClr val="434342"/>
                </a:solidFill>
              </a:rPr>
              <a:t>l’âge de 65 ans)</a:t>
            </a:r>
          </a:p>
          <a:p>
            <a:r>
              <a:rPr lang="fr-LU" sz="2400" b="1" dirty="0" smtClean="0">
                <a:solidFill>
                  <a:srgbClr val="434342"/>
                </a:solidFill>
              </a:rPr>
              <a:t>indemnités pour préjudice physiologique</a:t>
            </a:r>
            <a:r>
              <a:rPr lang="fr-LU" sz="2400" dirty="0" smtClean="0">
                <a:solidFill>
                  <a:srgbClr val="434342"/>
                </a:solidFill>
              </a:rPr>
              <a:t> </a:t>
            </a:r>
            <a:r>
              <a:rPr lang="fr-LU" sz="2400" b="1" dirty="0" smtClean="0">
                <a:solidFill>
                  <a:srgbClr val="434342"/>
                </a:solidFill>
              </a:rPr>
              <a:t>et d’agrément</a:t>
            </a:r>
            <a:r>
              <a:rPr lang="fr-LU" sz="2400" dirty="0" smtClean="0">
                <a:solidFill>
                  <a:srgbClr val="434342"/>
                </a:solidFill>
              </a:rPr>
              <a:t> (à capitaliser à vie)</a:t>
            </a:r>
          </a:p>
          <a:p>
            <a:r>
              <a:rPr lang="fr-LU" sz="2400" b="1" dirty="0" smtClean="0">
                <a:solidFill>
                  <a:srgbClr val="434342"/>
                </a:solidFill>
              </a:rPr>
              <a:t>indemnités pour douleurs physiques</a:t>
            </a:r>
            <a:r>
              <a:rPr lang="fr-LU" sz="2400" dirty="0" smtClean="0">
                <a:solidFill>
                  <a:srgbClr val="434342"/>
                </a:solidFill>
              </a:rPr>
              <a:t> et </a:t>
            </a:r>
            <a:r>
              <a:rPr lang="fr-LU" sz="2400" b="1" dirty="0" smtClean="0">
                <a:solidFill>
                  <a:srgbClr val="434342"/>
                </a:solidFill>
              </a:rPr>
              <a:t>indemnités pour préjudice esthétique</a:t>
            </a:r>
            <a:endParaRPr lang="fr-LU" sz="2400" dirty="0" smtClean="0">
              <a:solidFill>
                <a:srgbClr val="434342"/>
              </a:solidFill>
            </a:endParaRPr>
          </a:p>
          <a:p>
            <a:r>
              <a:rPr lang="fr-LU" sz="2400" dirty="0" smtClean="0">
                <a:solidFill>
                  <a:srgbClr val="434342"/>
                </a:solidFill>
              </a:rPr>
              <a:t>en cas d’accidents du travail mortels: </a:t>
            </a:r>
            <a:r>
              <a:rPr lang="fr-LU" sz="2400" b="1" dirty="0" smtClean="0">
                <a:solidFill>
                  <a:srgbClr val="434342"/>
                </a:solidFill>
              </a:rPr>
              <a:t>rentes de survie</a:t>
            </a:r>
            <a:r>
              <a:rPr lang="fr-LU" sz="2400" dirty="0" smtClean="0">
                <a:solidFill>
                  <a:srgbClr val="434342"/>
                </a:solidFill>
              </a:rPr>
              <a:t> du conjoint survivant </a:t>
            </a:r>
            <a:br>
              <a:rPr lang="fr-LU" sz="2400" dirty="0" smtClean="0">
                <a:solidFill>
                  <a:srgbClr val="434342"/>
                </a:solidFill>
              </a:rPr>
            </a:br>
            <a:r>
              <a:rPr lang="fr-LU" sz="2400" dirty="0" smtClean="0">
                <a:solidFill>
                  <a:srgbClr val="434342"/>
                </a:solidFill>
              </a:rPr>
              <a:t>(à capitaliser à vie) et </a:t>
            </a:r>
            <a:r>
              <a:rPr lang="fr-LU" sz="2400" b="1" dirty="0" smtClean="0">
                <a:solidFill>
                  <a:srgbClr val="434342"/>
                </a:solidFill>
              </a:rPr>
              <a:t>indemnités pour dommage moral </a:t>
            </a:r>
            <a:r>
              <a:rPr lang="fr-LU" sz="2400" dirty="0" smtClean="0">
                <a:solidFill>
                  <a:srgbClr val="434342"/>
                </a:solidFill>
              </a:rPr>
              <a:t>versées aux survivants </a:t>
            </a:r>
          </a:p>
          <a:p>
            <a:endParaRPr lang="fr-LU" dirty="0"/>
          </a:p>
        </p:txBody>
      </p:sp>
    </p:spTree>
    <p:extLst>
      <p:ext uri="{BB962C8B-B14F-4D97-AF65-F5344CB8AC3E}">
        <p14:creationId xmlns:p14="http://schemas.microsoft.com/office/powerpoint/2010/main" val="22767526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Graphique 1"/>
          <p:cNvGraphicFramePr>
            <a:graphicFrameLocks/>
          </p:cNvGraphicFramePr>
          <p:nvPr>
            <p:extLst/>
          </p:nvPr>
        </p:nvGraphicFramePr>
        <p:xfrm>
          <a:off x="209016" y="1852736"/>
          <a:ext cx="11739600" cy="4781550"/>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Connector 12"/>
          <p:cNvCxnSpPr/>
          <p:nvPr/>
        </p:nvCxnSpPr>
        <p:spPr>
          <a:xfrm>
            <a:off x="1406178" y="2116651"/>
            <a:ext cx="7519" cy="3836749"/>
          </a:xfrm>
          <a:prstGeom prst="line">
            <a:avLst/>
          </a:prstGeom>
          <a:ln w="12700">
            <a:solidFill>
              <a:srgbClr val="0061A1"/>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691522" y="2340490"/>
            <a:ext cx="2006" cy="3611611"/>
          </a:xfrm>
          <a:prstGeom prst="line">
            <a:avLst/>
          </a:prstGeom>
          <a:ln w="12700">
            <a:solidFill>
              <a:srgbClr val="0061A1"/>
            </a:solidFill>
            <a:prstDash val="sysDash"/>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a:xfrm>
            <a:off x="563417" y="292153"/>
            <a:ext cx="10515600" cy="1325563"/>
          </a:xfrm>
        </p:spPr>
        <p:txBody>
          <a:bodyPr/>
          <a:lstStyle/>
          <a:p>
            <a:r>
              <a:rPr lang="fr-LU" dirty="0" smtClean="0"/>
              <a:t>Évolution </a:t>
            </a:r>
            <a:r>
              <a:rPr lang="fr-LU" dirty="0"/>
              <a:t>du taux de </a:t>
            </a:r>
            <a:r>
              <a:rPr lang="fr-LU" dirty="0" smtClean="0"/>
              <a:t>cotisation</a:t>
            </a:r>
            <a:endParaRPr lang="fr-LU" dirty="0"/>
          </a:p>
        </p:txBody>
      </p:sp>
      <p:cxnSp>
        <p:nvCxnSpPr>
          <p:cNvPr id="24" name="Straight Arrow Connector 23"/>
          <p:cNvCxnSpPr/>
          <p:nvPr/>
        </p:nvCxnSpPr>
        <p:spPr>
          <a:xfrm>
            <a:off x="7689516" y="2225997"/>
            <a:ext cx="3870736" cy="0"/>
          </a:xfrm>
          <a:prstGeom prst="straightConnector1">
            <a:avLst/>
          </a:prstGeom>
          <a:ln w="38100">
            <a:solidFill>
              <a:srgbClr val="0061A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629907" y="1443022"/>
            <a:ext cx="2097833" cy="584775"/>
          </a:xfrm>
          <a:prstGeom prst="rect">
            <a:avLst/>
          </a:prstGeom>
          <a:solidFill>
            <a:schemeClr val="accent1">
              <a:lumMod val="20000"/>
              <a:lumOff val="80000"/>
            </a:schemeClr>
          </a:solidFill>
        </p:spPr>
        <p:txBody>
          <a:bodyPr wrap="square" rtlCol="0">
            <a:spAutoFit/>
          </a:bodyPr>
          <a:lstStyle/>
          <a:p>
            <a:pPr algn="ctr"/>
            <a:r>
              <a:rPr lang="fr-LU" sz="1600" dirty="0" smtClean="0"/>
              <a:t>Introduction du </a:t>
            </a:r>
            <a:r>
              <a:rPr lang="fr-LU" sz="1600" b="1" u="sng" dirty="0" smtClean="0"/>
              <a:t>système bonus-malus</a:t>
            </a:r>
            <a:endParaRPr lang="fr-LU" sz="1600" b="1" u="sng" dirty="0"/>
          </a:p>
        </p:txBody>
      </p:sp>
      <p:cxnSp>
        <p:nvCxnSpPr>
          <p:cNvPr id="37" name="Straight Connector 36"/>
          <p:cNvCxnSpPr/>
          <p:nvPr/>
        </p:nvCxnSpPr>
        <p:spPr>
          <a:xfrm>
            <a:off x="1418255" y="2024169"/>
            <a:ext cx="3340" cy="431740"/>
          </a:xfrm>
          <a:prstGeom prst="line">
            <a:avLst/>
          </a:prstGeom>
          <a:ln w="38100">
            <a:solidFill>
              <a:srgbClr val="0061A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7432496" y="5947706"/>
            <a:ext cx="503853" cy="190934"/>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cxnSp>
        <p:nvCxnSpPr>
          <p:cNvPr id="48" name="Straight Arrow Connector 47"/>
          <p:cNvCxnSpPr/>
          <p:nvPr/>
        </p:nvCxnSpPr>
        <p:spPr>
          <a:xfrm>
            <a:off x="1421595" y="2222980"/>
            <a:ext cx="6268257" cy="0"/>
          </a:xfrm>
          <a:prstGeom prst="straightConnector1">
            <a:avLst/>
          </a:prstGeom>
          <a:ln w="38100">
            <a:solidFill>
              <a:srgbClr val="0061A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689852" y="2024169"/>
            <a:ext cx="3340" cy="431740"/>
          </a:xfrm>
          <a:prstGeom prst="line">
            <a:avLst/>
          </a:prstGeom>
          <a:ln w="38100">
            <a:solidFill>
              <a:srgbClr val="0061A1"/>
            </a:solidFill>
          </a:ln>
        </p:spPr>
        <p:style>
          <a:lnRef idx="1">
            <a:schemeClr val="accent1"/>
          </a:lnRef>
          <a:fillRef idx="0">
            <a:schemeClr val="accent1"/>
          </a:fillRef>
          <a:effectRef idx="0">
            <a:schemeClr val="accent1"/>
          </a:effectRef>
          <a:fontRef idx="minor">
            <a:schemeClr val="tx1"/>
          </a:fontRef>
        </p:style>
      </p:cxnSp>
      <p:sp>
        <p:nvSpPr>
          <p:cNvPr id="59" name="Slide Number Placeholder 5"/>
          <p:cNvSpPr>
            <a:spLocks noGrp="1"/>
          </p:cNvSpPr>
          <p:nvPr>
            <p:ph type="sldNum" sz="quarter" idx="12"/>
          </p:nvPr>
        </p:nvSpPr>
        <p:spPr>
          <a:xfrm>
            <a:off x="8610600" y="6356350"/>
            <a:ext cx="2743200" cy="365125"/>
          </a:xfrm>
        </p:spPr>
        <p:txBody>
          <a:bodyPr/>
          <a:lstStyle/>
          <a:p>
            <a:fld id="{E18F1365-6A11-4D2C-A586-41215F74B123}" type="slidenum">
              <a:rPr lang="fr-LU" smtClean="0"/>
              <a:pPr/>
              <a:t>21</a:t>
            </a:fld>
            <a:endParaRPr lang="fr-LU" dirty="0"/>
          </a:p>
        </p:txBody>
      </p:sp>
      <p:sp>
        <p:nvSpPr>
          <p:cNvPr id="14" name="Rectangle 13"/>
          <p:cNvSpPr/>
          <p:nvPr/>
        </p:nvSpPr>
        <p:spPr>
          <a:xfrm>
            <a:off x="1161770" y="5949005"/>
            <a:ext cx="503853" cy="201715"/>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
        <p:nvSpPr>
          <p:cNvPr id="21" name="TextBox 20"/>
          <p:cNvSpPr txBox="1"/>
          <p:nvPr/>
        </p:nvSpPr>
        <p:spPr>
          <a:xfrm>
            <a:off x="1481717" y="3900195"/>
            <a:ext cx="1604865" cy="1815882"/>
          </a:xfrm>
          <a:prstGeom prst="rect">
            <a:avLst/>
          </a:prstGeom>
          <a:solidFill>
            <a:schemeClr val="accent1">
              <a:lumMod val="20000"/>
              <a:lumOff val="80000"/>
            </a:schemeClr>
          </a:solidFill>
          <a:ln>
            <a:solidFill>
              <a:schemeClr val="accent1">
                <a:lumMod val="20000"/>
                <a:lumOff val="80000"/>
              </a:schemeClr>
            </a:solidFill>
          </a:ln>
        </p:spPr>
        <p:txBody>
          <a:bodyPr vert="horz" wrap="square" rtlCol="0" anchor="ctr">
            <a:spAutoFit/>
          </a:bodyPr>
          <a:lstStyle/>
          <a:p>
            <a:pPr algn="ctr"/>
            <a:r>
              <a:rPr lang="fr-LU" sz="1600" b="1" u="sng" dirty="0" smtClean="0"/>
              <a:t>Avant 2011:</a:t>
            </a:r>
            <a:r>
              <a:rPr lang="fr-LU" sz="1600" dirty="0" smtClean="0"/>
              <a:t/>
            </a:r>
            <a:br>
              <a:rPr lang="fr-LU" sz="1600" dirty="0" smtClean="0"/>
            </a:br>
            <a:r>
              <a:rPr lang="fr-LU" sz="1600" dirty="0" smtClean="0"/>
              <a:t>taux de cotisation variant entre </a:t>
            </a:r>
            <a:br>
              <a:rPr lang="fr-LU" sz="1600" dirty="0" smtClean="0"/>
            </a:br>
            <a:r>
              <a:rPr lang="fr-LU" sz="1600" b="1" dirty="0" smtClean="0"/>
              <a:t>0,45% </a:t>
            </a:r>
            <a:r>
              <a:rPr lang="fr-LU" sz="1600" dirty="0" smtClean="0"/>
              <a:t>et </a:t>
            </a:r>
            <a:r>
              <a:rPr lang="fr-LU" sz="1600" b="1" dirty="0" smtClean="0"/>
              <a:t>6,00%</a:t>
            </a:r>
            <a:r>
              <a:rPr lang="fr-LU" sz="1600" dirty="0" smtClean="0"/>
              <a:t>, dépendant de l’activité exercée</a:t>
            </a:r>
          </a:p>
        </p:txBody>
      </p:sp>
      <p:sp>
        <p:nvSpPr>
          <p:cNvPr id="22" name="Rectangle 21"/>
          <p:cNvSpPr/>
          <p:nvPr/>
        </p:nvSpPr>
        <p:spPr>
          <a:xfrm>
            <a:off x="719838" y="1994380"/>
            <a:ext cx="549125"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ln>
                <a:solidFill>
                  <a:schemeClr val="bg1"/>
                </a:solidFill>
              </a:ln>
              <a:solidFill>
                <a:schemeClr val="bg1"/>
              </a:solidFill>
            </a:endParaRPr>
          </a:p>
        </p:txBody>
      </p:sp>
      <p:sp>
        <p:nvSpPr>
          <p:cNvPr id="23" name="TextBox 22"/>
          <p:cNvSpPr txBox="1"/>
          <p:nvPr/>
        </p:nvSpPr>
        <p:spPr>
          <a:xfrm>
            <a:off x="548656" y="1443022"/>
            <a:ext cx="1735494" cy="584775"/>
          </a:xfrm>
          <a:prstGeom prst="rect">
            <a:avLst/>
          </a:prstGeom>
          <a:solidFill>
            <a:schemeClr val="accent1">
              <a:lumMod val="20000"/>
              <a:lumOff val="80000"/>
            </a:schemeClr>
          </a:solidFill>
        </p:spPr>
        <p:txBody>
          <a:bodyPr wrap="square" rtlCol="0">
            <a:spAutoFit/>
          </a:bodyPr>
          <a:lstStyle/>
          <a:p>
            <a:pPr algn="ctr"/>
            <a:r>
              <a:rPr lang="fr-LU" sz="1600" dirty="0" smtClean="0"/>
              <a:t>Introduction du </a:t>
            </a:r>
            <a:r>
              <a:rPr lang="fr-LU" sz="1600" b="1" u="sng" dirty="0" smtClean="0"/>
              <a:t>taux unique</a:t>
            </a:r>
            <a:endParaRPr lang="fr-LU" sz="1600" b="1" u="sng" dirty="0"/>
          </a:p>
        </p:txBody>
      </p:sp>
      <p:sp>
        <p:nvSpPr>
          <p:cNvPr id="26" name="TextBox 27"/>
          <p:cNvSpPr txBox="1"/>
          <p:nvPr/>
        </p:nvSpPr>
        <p:spPr>
          <a:xfrm>
            <a:off x="9850783" y="1439394"/>
            <a:ext cx="2097833" cy="584775"/>
          </a:xfrm>
          <a:prstGeom prst="rect">
            <a:avLst/>
          </a:prstGeom>
          <a:solidFill>
            <a:schemeClr val="accent1">
              <a:lumMod val="20000"/>
              <a:lumOff val="80000"/>
            </a:schemeClr>
          </a:solidFill>
        </p:spPr>
        <p:txBody>
          <a:bodyPr wrap="square" rtlCol="0">
            <a:spAutoFit/>
          </a:bodyPr>
          <a:lstStyle/>
          <a:p>
            <a:pPr algn="ctr"/>
            <a:r>
              <a:rPr lang="fr-LU" sz="1600" dirty="0" smtClean="0"/>
              <a:t>Augmentation du </a:t>
            </a:r>
            <a:r>
              <a:rPr lang="fr-LU" sz="1600" b="1" dirty="0" smtClean="0"/>
              <a:t>bonus</a:t>
            </a:r>
            <a:r>
              <a:rPr lang="fr-LU" sz="1600" dirty="0" smtClean="0"/>
              <a:t> de 10% à 15%</a:t>
            </a:r>
            <a:endParaRPr lang="fr-LU" sz="1600" b="1" u="sng" dirty="0"/>
          </a:p>
        </p:txBody>
      </p:sp>
      <p:cxnSp>
        <p:nvCxnSpPr>
          <p:cNvPr id="27" name="Straight Connector 55"/>
          <p:cNvCxnSpPr/>
          <p:nvPr/>
        </p:nvCxnSpPr>
        <p:spPr>
          <a:xfrm>
            <a:off x="11560252" y="2024169"/>
            <a:ext cx="3340" cy="431740"/>
          </a:xfrm>
          <a:prstGeom prst="line">
            <a:avLst/>
          </a:prstGeom>
          <a:ln w="38100">
            <a:solidFill>
              <a:srgbClr val="0061A1"/>
            </a:solidFill>
          </a:ln>
        </p:spPr>
        <p:style>
          <a:lnRef idx="1">
            <a:schemeClr val="accent1"/>
          </a:lnRef>
          <a:fillRef idx="0">
            <a:schemeClr val="accent1"/>
          </a:fillRef>
          <a:effectRef idx="0">
            <a:schemeClr val="accent1"/>
          </a:effectRef>
          <a:fontRef idx="minor">
            <a:schemeClr val="tx1"/>
          </a:fontRef>
        </p:style>
      </p:cxnSp>
      <p:cxnSp>
        <p:nvCxnSpPr>
          <p:cNvPr id="32" name="Straight Connector 9"/>
          <p:cNvCxnSpPr/>
          <p:nvPr/>
        </p:nvCxnSpPr>
        <p:spPr>
          <a:xfrm>
            <a:off x="10824162" y="2315365"/>
            <a:ext cx="2006" cy="3611611"/>
          </a:xfrm>
          <a:prstGeom prst="line">
            <a:avLst/>
          </a:prstGeom>
          <a:ln w="12700">
            <a:solidFill>
              <a:srgbClr val="0061A1"/>
            </a:solidFill>
            <a:prstDash val="sysDash"/>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0565136" y="5930396"/>
            <a:ext cx="503853" cy="190934"/>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cxnSp>
        <p:nvCxnSpPr>
          <p:cNvPr id="30" name="Straight Connector 55"/>
          <p:cNvCxnSpPr/>
          <p:nvPr/>
        </p:nvCxnSpPr>
        <p:spPr>
          <a:xfrm>
            <a:off x="10835575" y="2043319"/>
            <a:ext cx="3340" cy="431740"/>
          </a:xfrm>
          <a:prstGeom prst="line">
            <a:avLst/>
          </a:prstGeom>
          <a:ln w="38100">
            <a:solidFill>
              <a:srgbClr val="0061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2436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18F1365-6A11-4D2C-A586-41215F74B123}" type="slidenum">
              <a:rPr lang="fr-LU" smtClean="0"/>
              <a:pPr/>
              <a:t>22</a:t>
            </a:fld>
            <a:endParaRPr lang="fr-LU" dirty="0"/>
          </a:p>
        </p:txBody>
      </p:sp>
      <p:sp>
        <p:nvSpPr>
          <p:cNvPr id="11" name="Title 10"/>
          <p:cNvSpPr>
            <a:spLocks noGrp="1"/>
          </p:cNvSpPr>
          <p:nvPr>
            <p:ph type="title"/>
          </p:nvPr>
        </p:nvSpPr>
        <p:spPr>
          <a:xfrm>
            <a:off x="563417" y="292153"/>
            <a:ext cx="10515600" cy="1325563"/>
          </a:xfrm>
        </p:spPr>
        <p:txBody>
          <a:bodyPr/>
          <a:lstStyle/>
          <a:p>
            <a:r>
              <a:rPr lang="fr-LU" dirty="0"/>
              <a:t>Statistiques </a:t>
            </a:r>
            <a:r>
              <a:rPr lang="fr-LU" dirty="0" smtClean="0"/>
              <a:t>pour 2024</a:t>
            </a:r>
            <a:endParaRPr lang="fr-LU" dirty="0"/>
          </a:p>
        </p:txBody>
      </p:sp>
      <p:graphicFrame>
        <p:nvGraphicFramePr>
          <p:cNvPr id="5" name="Chart 4"/>
          <p:cNvGraphicFramePr/>
          <p:nvPr>
            <p:extLst/>
          </p:nvPr>
        </p:nvGraphicFramePr>
        <p:xfrm>
          <a:off x="700501" y="1556366"/>
          <a:ext cx="10241432" cy="4982546"/>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p:cNvCxnSpPr/>
          <p:nvPr/>
        </p:nvCxnSpPr>
        <p:spPr>
          <a:xfrm flipH="1" flipV="1">
            <a:off x="5615683" y="5288252"/>
            <a:ext cx="2061557" cy="1"/>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219733" y="2234597"/>
            <a:ext cx="1879023" cy="1"/>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5453850" y="2013065"/>
            <a:ext cx="2385225" cy="692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1579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18F1365-6A11-4D2C-A586-41215F74B123}" type="slidenum">
              <a:rPr lang="fr-LU" smtClean="0"/>
              <a:pPr/>
              <a:t>23</a:t>
            </a:fld>
            <a:endParaRPr lang="fr-LU" dirty="0"/>
          </a:p>
        </p:txBody>
      </p:sp>
      <p:sp>
        <p:nvSpPr>
          <p:cNvPr id="11" name="Title 10"/>
          <p:cNvSpPr>
            <a:spLocks noGrp="1"/>
          </p:cNvSpPr>
          <p:nvPr>
            <p:ph type="title"/>
          </p:nvPr>
        </p:nvSpPr>
        <p:spPr>
          <a:xfrm>
            <a:off x="563417" y="292153"/>
            <a:ext cx="10515600" cy="1325563"/>
          </a:xfrm>
        </p:spPr>
        <p:txBody>
          <a:bodyPr/>
          <a:lstStyle/>
          <a:p>
            <a:r>
              <a:rPr lang="fr-LU" dirty="0"/>
              <a:t>Foire aux questions</a:t>
            </a:r>
          </a:p>
        </p:txBody>
      </p:sp>
      <p:sp>
        <p:nvSpPr>
          <p:cNvPr id="8" name="Rectangle 7"/>
          <p:cNvSpPr/>
          <p:nvPr/>
        </p:nvSpPr>
        <p:spPr>
          <a:xfrm>
            <a:off x="2926322" y="6352143"/>
            <a:ext cx="5789790" cy="369332"/>
          </a:xfrm>
          <a:prstGeom prst="rect">
            <a:avLst/>
          </a:prstGeom>
        </p:spPr>
        <p:txBody>
          <a:bodyPr wrap="none">
            <a:spAutoFit/>
          </a:bodyPr>
          <a:lstStyle/>
          <a:p>
            <a:r>
              <a:rPr lang="fr-LU" dirty="0">
                <a:hlinkClick r:id="rId3"/>
              </a:rPr>
              <a:t>https://</a:t>
            </a:r>
            <a:r>
              <a:rPr lang="fr-LU" dirty="0" smtClean="0">
                <a:hlinkClick r:id="rId3"/>
              </a:rPr>
              <a:t>aaa.public.lu/fr/support/faq/faqs-bonus-malus.html</a:t>
            </a:r>
            <a:r>
              <a:rPr lang="fr-LU" dirty="0" smtClean="0"/>
              <a:t> </a:t>
            </a:r>
            <a:endParaRPr lang="fr-LU"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283" y="1344901"/>
            <a:ext cx="8094652" cy="4854250"/>
          </a:xfrm>
          <a:prstGeom prst="rect">
            <a:avLst/>
          </a:prstGeom>
        </p:spPr>
      </p:pic>
    </p:spTree>
    <p:extLst>
      <p:ext uri="{BB962C8B-B14F-4D97-AF65-F5344CB8AC3E}">
        <p14:creationId xmlns:p14="http://schemas.microsoft.com/office/powerpoint/2010/main" val="3273283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Dépenses</a:t>
            </a:r>
            <a:endParaRPr lang="fr-LU"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LU" sz="1200" b="0" i="0" u="none" strike="noStrike" kern="1200" cap="none" spc="0" normalizeH="0" baseline="0" noProof="0" dirty="0">
              <a:ln>
                <a:noFill/>
              </a:ln>
              <a:solidFill>
                <a:srgbClr val="0C2D69"/>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1365-6A11-4D2C-A586-41215F74B123}" type="slidenum">
              <a:rPr kumimoji="0" lang="fr-LU" sz="1200" b="0" i="0" u="none" strike="noStrike" kern="1200" cap="none" spc="0" normalizeH="0" baseline="0" noProof="0" smtClean="0">
                <a:ln>
                  <a:noFill/>
                </a:ln>
                <a:solidFill>
                  <a:srgbClr val="0C2D69"/>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LU" sz="1200" b="0" i="0" u="none" strike="noStrike" kern="1200" cap="none" spc="0" normalizeH="0" baseline="0" noProof="0" dirty="0">
              <a:ln>
                <a:noFill/>
              </a:ln>
              <a:solidFill>
                <a:srgbClr val="0C2D69"/>
              </a:solidFill>
              <a:effectLst/>
              <a:uLnTx/>
              <a:uFillTx/>
              <a:latin typeface="Calibri" panose="020F0502020204030204"/>
              <a:ea typeface="+mn-ea"/>
              <a:cs typeface="Arial" panose="020B0604020202020204" pitchFamily="34"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028725450"/>
              </p:ext>
            </p:extLst>
          </p:nvPr>
        </p:nvGraphicFramePr>
        <p:xfrm>
          <a:off x="1230313" y="2327275"/>
          <a:ext cx="10091737" cy="3125788"/>
        </p:xfrm>
        <a:graphic>
          <a:graphicData uri="http://schemas.openxmlformats.org/presentationml/2006/ole">
            <mc:AlternateContent xmlns:mc="http://schemas.openxmlformats.org/markup-compatibility/2006">
              <mc:Choice xmlns:v="urn:schemas-microsoft-com:vml" Requires="v">
                <p:oleObj spid="_x0000_s1138" name="Document" r:id="rId3" imgW="5656871" imgH="1759963" progId="Word.Document.8">
                  <p:embed/>
                </p:oleObj>
              </mc:Choice>
              <mc:Fallback>
                <p:oleObj name="Document" r:id="rId3" imgW="5656871" imgH="1759963" progId="Word.Document.8">
                  <p:embed/>
                  <p:pic>
                    <p:nvPicPr>
                      <p:cNvPr id="4" name="Object 3"/>
                      <p:cNvPicPr>
                        <a:picLocks noChangeAspect="1" noChangeArrowheads="1"/>
                      </p:cNvPicPr>
                      <p:nvPr/>
                    </p:nvPicPr>
                    <p:blipFill>
                      <a:blip r:embed="rId4"/>
                      <a:srcRect/>
                      <a:stretch>
                        <a:fillRect/>
                      </a:stretch>
                    </p:blipFill>
                    <p:spPr bwMode="auto">
                      <a:xfrm>
                        <a:off x="1230313" y="2327275"/>
                        <a:ext cx="10091737" cy="312578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95741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LU" dirty="0" smtClean="0"/>
              <a:t>Personnes et risques assurés</a:t>
            </a:r>
            <a:endParaRPr lang="fr-LU"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LU" sz="12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1365-6A11-4D2C-A586-41215F74B123}" type="slidenum">
              <a:rPr kumimoji="0" lang="fr-LU" sz="1200" b="0" i="0" u="none" strike="noStrike" kern="1200" cap="none" spc="0" normalizeH="0" baseline="0" noProof="0" smtClean="0">
                <a:ln>
                  <a:noFill/>
                </a:ln>
                <a:solidFill>
                  <a:prstClr val="white"/>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LU" sz="12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431457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Personnes assurés</a:t>
            </a:r>
            <a:endParaRPr lang="fr-LU" dirty="0"/>
          </a:p>
        </p:txBody>
      </p:sp>
      <p:sp>
        <p:nvSpPr>
          <p:cNvPr id="3" name="Text Placeholder 2"/>
          <p:cNvSpPr>
            <a:spLocks noGrp="1"/>
          </p:cNvSpPr>
          <p:nvPr>
            <p:ph type="body" idx="1"/>
          </p:nvPr>
        </p:nvSpPr>
        <p:spPr>
          <a:xfrm>
            <a:off x="838200" y="1445419"/>
            <a:ext cx="5157787" cy="823912"/>
          </a:xfrm>
        </p:spPr>
        <p:txBody>
          <a:bodyPr/>
          <a:lstStyle/>
          <a:p>
            <a:r>
              <a:rPr lang="fr-LU" dirty="0" smtClean="0"/>
              <a:t>Régime général (art. 85 CSS)</a:t>
            </a:r>
            <a:endParaRPr lang="fr-LU" dirty="0"/>
          </a:p>
        </p:txBody>
      </p:sp>
      <p:sp>
        <p:nvSpPr>
          <p:cNvPr id="4" name="Content Placeholder 3"/>
          <p:cNvSpPr>
            <a:spLocks noGrp="1"/>
          </p:cNvSpPr>
          <p:nvPr>
            <p:ph sz="half" idx="2"/>
          </p:nvPr>
        </p:nvSpPr>
        <p:spPr>
          <a:xfrm>
            <a:off x="838200" y="2269331"/>
            <a:ext cx="5157787" cy="3684588"/>
          </a:xfrm>
        </p:spPr>
        <p:txBody>
          <a:bodyPr/>
          <a:lstStyle/>
          <a:p>
            <a:r>
              <a:rPr lang="fr-LU" dirty="0" smtClean="0"/>
              <a:t>Salariés</a:t>
            </a:r>
            <a:endParaRPr lang="fr-LU" dirty="0"/>
          </a:p>
          <a:p>
            <a:r>
              <a:rPr lang="fr-LU" dirty="0" smtClean="0"/>
              <a:t>Travailleurs </a:t>
            </a:r>
            <a:r>
              <a:rPr lang="fr-LU" dirty="0"/>
              <a:t>intellectuels indépendants et </a:t>
            </a:r>
            <a:r>
              <a:rPr lang="fr-LU" dirty="0" smtClean="0"/>
              <a:t>commerçants</a:t>
            </a:r>
            <a:endParaRPr lang="fr-LU" dirty="0"/>
          </a:p>
          <a:p>
            <a:r>
              <a:rPr lang="fr-LU" dirty="0" smtClean="0"/>
              <a:t>Fonctionnaires </a:t>
            </a:r>
            <a:r>
              <a:rPr lang="fr-LU" dirty="0"/>
              <a:t>et employés publics</a:t>
            </a:r>
          </a:p>
          <a:p>
            <a:r>
              <a:rPr lang="fr-LU" dirty="0" smtClean="0"/>
              <a:t>Agriculteurs</a:t>
            </a:r>
            <a:r>
              <a:rPr lang="fr-LU" dirty="0"/>
              <a:t>, viticulteurs, horticulteurs indépendants </a:t>
            </a:r>
          </a:p>
          <a:p>
            <a:r>
              <a:rPr lang="fr-LU" dirty="0" smtClean="0"/>
              <a:t>Apprentis </a:t>
            </a:r>
            <a:r>
              <a:rPr lang="fr-LU" dirty="0"/>
              <a:t>d’une formation </a:t>
            </a:r>
            <a:r>
              <a:rPr lang="fr-LU"/>
              <a:t>professionnelle </a:t>
            </a:r>
            <a:r>
              <a:rPr lang="fr-LU" smtClean="0"/>
              <a:t>indemnisée</a:t>
            </a:r>
            <a:endParaRPr lang="fr-LU" dirty="0"/>
          </a:p>
          <a:p>
            <a:endParaRPr lang="fr-LU" dirty="0"/>
          </a:p>
        </p:txBody>
      </p:sp>
      <p:sp>
        <p:nvSpPr>
          <p:cNvPr id="5" name="Text Placeholder 4"/>
          <p:cNvSpPr>
            <a:spLocks noGrp="1"/>
          </p:cNvSpPr>
          <p:nvPr>
            <p:ph type="body" sz="quarter" idx="3"/>
          </p:nvPr>
        </p:nvSpPr>
        <p:spPr>
          <a:xfrm>
            <a:off x="6170612" y="1444146"/>
            <a:ext cx="5183188" cy="823912"/>
          </a:xfrm>
        </p:spPr>
        <p:txBody>
          <a:bodyPr/>
          <a:lstStyle/>
          <a:p>
            <a:r>
              <a:rPr lang="fr-LU" dirty="0" smtClean="0"/>
              <a:t>Régimes spéciaux (art. 91 CSS)</a:t>
            </a:r>
            <a:endParaRPr lang="fr-LU" dirty="0"/>
          </a:p>
        </p:txBody>
      </p:sp>
      <p:sp>
        <p:nvSpPr>
          <p:cNvPr id="8" name="Footer Placeholder 7"/>
          <p:cNvSpPr>
            <a:spLocks noGrp="1"/>
          </p:cNvSpPr>
          <p:nvPr>
            <p:ph type="ftr" sz="quarter" idx="11"/>
          </p:nvPr>
        </p:nvSpPr>
        <p:spPr/>
        <p:txBody>
          <a:bodyPr/>
          <a:lstStyle/>
          <a:p>
            <a:endParaRPr lang="fr-LU" dirty="0"/>
          </a:p>
        </p:txBody>
      </p:sp>
      <p:sp>
        <p:nvSpPr>
          <p:cNvPr id="9" name="Slide Number Placeholder 8"/>
          <p:cNvSpPr>
            <a:spLocks noGrp="1"/>
          </p:cNvSpPr>
          <p:nvPr>
            <p:ph type="sldNum" sz="quarter" idx="12"/>
          </p:nvPr>
        </p:nvSpPr>
        <p:spPr/>
        <p:txBody>
          <a:bodyPr/>
          <a:lstStyle/>
          <a:p>
            <a:fld id="{E18F1365-6A11-4D2C-A586-41215F74B123}" type="slidenum">
              <a:rPr lang="fr-LU" smtClean="0"/>
              <a:pPr/>
              <a:t>26</a:t>
            </a:fld>
            <a:endParaRPr lang="fr-LU" dirty="0"/>
          </a:p>
        </p:txBody>
      </p:sp>
      <p:sp>
        <p:nvSpPr>
          <p:cNvPr id="11" name="Content Placeholder 10"/>
          <p:cNvSpPr>
            <a:spLocks noGrp="1"/>
          </p:cNvSpPr>
          <p:nvPr>
            <p:ph sz="quarter" idx="4"/>
          </p:nvPr>
        </p:nvSpPr>
        <p:spPr>
          <a:xfrm>
            <a:off x="6170612" y="2268058"/>
            <a:ext cx="5183188" cy="2331620"/>
          </a:xfrm>
        </p:spPr>
        <p:txBody>
          <a:bodyPr/>
          <a:lstStyle/>
          <a:p>
            <a:r>
              <a:rPr lang="fr-LU" dirty="0" smtClean="0"/>
              <a:t>Ecoliers</a:t>
            </a:r>
            <a:r>
              <a:rPr lang="fr-LU" dirty="0"/>
              <a:t>, élèves, étudiants</a:t>
            </a:r>
          </a:p>
          <a:p>
            <a:r>
              <a:rPr lang="fr-LU" dirty="0" smtClean="0"/>
              <a:t>Demandeurs </a:t>
            </a:r>
            <a:r>
              <a:rPr lang="fr-LU" dirty="0"/>
              <a:t>d’emploi dans une mesure d’insertion </a:t>
            </a:r>
            <a:r>
              <a:rPr lang="fr-LU" dirty="0" smtClean="0"/>
              <a:t>professionnelle</a:t>
            </a:r>
            <a:endParaRPr lang="fr-LU" dirty="0"/>
          </a:p>
          <a:p>
            <a:r>
              <a:rPr lang="fr-LU" dirty="0" smtClean="0"/>
              <a:t>Bénévoles du domaine </a:t>
            </a:r>
            <a:r>
              <a:rPr lang="fr-LU" dirty="0"/>
              <a:t>social, familial, thérapeutique, etc.</a:t>
            </a:r>
          </a:p>
          <a:p>
            <a:endParaRPr lang="fr-LU"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2951" y="4691976"/>
            <a:ext cx="2495297" cy="16631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065097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Risques assurés</a:t>
            </a:r>
            <a:endParaRPr lang="fr-LU" dirty="0"/>
          </a:p>
        </p:txBody>
      </p:sp>
      <p:sp>
        <p:nvSpPr>
          <p:cNvPr id="3" name="Content Placeholder 2"/>
          <p:cNvSpPr>
            <a:spLocks noGrp="1"/>
          </p:cNvSpPr>
          <p:nvPr>
            <p:ph idx="1"/>
          </p:nvPr>
        </p:nvSpPr>
        <p:spPr/>
        <p:txBody>
          <a:bodyPr/>
          <a:lstStyle/>
          <a:p>
            <a:r>
              <a:rPr lang="fr-LU" b="1" dirty="0">
                <a:solidFill>
                  <a:srgbClr val="0C2D69"/>
                </a:solidFill>
              </a:rPr>
              <a:t>Accidents du travail</a:t>
            </a:r>
          </a:p>
          <a:p>
            <a:pPr marL="0" indent="0">
              <a:buNone/>
            </a:pPr>
            <a:r>
              <a:rPr lang="fr-LU" dirty="0" smtClean="0"/>
              <a:t>   Article </a:t>
            </a:r>
            <a:r>
              <a:rPr lang="fr-LU" dirty="0"/>
              <a:t>92 du </a:t>
            </a:r>
            <a:r>
              <a:rPr lang="fr-LU" dirty="0" smtClean="0"/>
              <a:t>CSS</a:t>
            </a:r>
            <a:endParaRPr lang="fr-LU" dirty="0"/>
          </a:p>
          <a:p>
            <a:endParaRPr lang="fr-LU" dirty="0"/>
          </a:p>
          <a:p>
            <a:r>
              <a:rPr lang="fr-LU" b="1" dirty="0">
                <a:solidFill>
                  <a:srgbClr val="0C2D69"/>
                </a:solidFill>
              </a:rPr>
              <a:t>Accidents de trajet</a:t>
            </a:r>
          </a:p>
          <a:p>
            <a:pPr marL="0" indent="0">
              <a:buNone/>
            </a:pPr>
            <a:r>
              <a:rPr lang="fr-LU" dirty="0" smtClean="0"/>
              <a:t>   Article </a:t>
            </a:r>
            <a:r>
              <a:rPr lang="fr-LU" dirty="0"/>
              <a:t>93 du </a:t>
            </a:r>
            <a:r>
              <a:rPr lang="fr-LU" dirty="0" smtClean="0"/>
              <a:t>CSS</a:t>
            </a:r>
            <a:endParaRPr lang="fr-LU" dirty="0"/>
          </a:p>
          <a:p>
            <a:endParaRPr lang="fr-LU" dirty="0"/>
          </a:p>
          <a:p>
            <a:r>
              <a:rPr lang="fr-LU" b="1" dirty="0">
                <a:solidFill>
                  <a:srgbClr val="0C2D69"/>
                </a:solidFill>
              </a:rPr>
              <a:t>Maladies professionnelles</a:t>
            </a:r>
          </a:p>
          <a:p>
            <a:pPr marL="0" indent="0">
              <a:buNone/>
            </a:pPr>
            <a:r>
              <a:rPr lang="fr-LU" dirty="0" smtClean="0"/>
              <a:t>   Articles </a:t>
            </a:r>
            <a:r>
              <a:rPr lang="fr-LU" dirty="0"/>
              <a:t>94 + 95 du </a:t>
            </a:r>
            <a:r>
              <a:rPr lang="fr-LU" dirty="0" smtClean="0"/>
              <a:t>CSS + AGD </a:t>
            </a:r>
            <a:r>
              <a:rPr lang="fr-LU" dirty="0"/>
              <a:t>du 30 juillet 1928 </a:t>
            </a:r>
          </a:p>
          <a:p>
            <a:endParaRPr lang="fr-LU" dirty="0"/>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27</a:t>
            </a:fld>
            <a:endParaRPr lang="fr-LU" dirty="0"/>
          </a:p>
        </p:txBody>
      </p:sp>
    </p:spTree>
    <p:extLst>
      <p:ext uri="{BB962C8B-B14F-4D97-AF65-F5344CB8AC3E}">
        <p14:creationId xmlns:p14="http://schemas.microsoft.com/office/powerpoint/2010/main" val="31697150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Conditions préliminaires communes</a:t>
            </a:r>
            <a:endParaRPr lang="fr-LU" dirty="0"/>
          </a:p>
        </p:txBody>
      </p:sp>
      <p:sp>
        <p:nvSpPr>
          <p:cNvPr id="3" name="Content Placeholder 2"/>
          <p:cNvSpPr>
            <a:spLocks noGrp="1"/>
          </p:cNvSpPr>
          <p:nvPr>
            <p:ph idx="1"/>
          </p:nvPr>
        </p:nvSpPr>
        <p:spPr/>
        <p:txBody>
          <a:bodyPr>
            <a:normAutofit/>
          </a:bodyPr>
          <a:lstStyle/>
          <a:p>
            <a:pPr marL="0" indent="0" algn="just">
              <a:buNone/>
            </a:pPr>
            <a:r>
              <a:rPr lang="fr-LU" dirty="0"/>
              <a:t>La prise en charge par l’AAA d’un accident du travail / de trajet ou d’une maladie professionnelle présuppose </a:t>
            </a:r>
            <a:r>
              <a:rPr lang="fr-LU" dirty="0" smtClean="0"/>
              <a:t>qu’une personne </a:t>
            </a:r>
            <a:r>
              <a:rPr lang="fr-LU" dirty="0"/>
              <a:t>assurée au </a:t>
            </a:r>
            <a:r>
              <a:rPr lang="fr-LU" dirty="0" smtClean="0"/>
              <a:t>Luxembourg subisse </a:t>
            </a:r>
            <a:r>
              <a:rPr lang="fr-LU" dirty="0"/>
              <a:t>lors </a:t>
            </a:r>
            <a:r>
              <a:rPr lang="fr-LU" dirty="0" smtClean="0"/>
              <a:t>d'une activité </a:t>
            </a:r>
            <a:r>
              <a:rPr lang="fr-LU" dirty="0"/>
              <a:t>assurée au Luxembourg</a:t>
            </a:r>
          </a:p>
          <a:p>
            <a:endParaRPr lang="fr-LU" dirty="0"/>
          </a:p>
          <a:p>
            <a:r>
              <a:rPr lang="fr-LU" dirty="0"/>
              <a:t> un accident ayant entraîné une lésion corporelle </a:t>
            </a:r>
            <a:r>
              <a:rPr lang="fr-LU" dirty="0" smtClean="0"/>
              <a:t>traumatique</a:t>
            </a:r>
            <a:endParaRPr lang="fr-LU" dirty="0"/>
          </a:p>
          <a:p>
            <a:pPr marL="0" indent="0">
              <a:buNone/>
            </a:pPr>
            <a:r>
              <a:rPr lang="fr-LU" dirty="0" smtClean="0"/>
              <a:t>    ou</a:t>
            </a:r>
            <a:endParaRPr lang="fr-LU" dirty="0"/>
          </a:p>
          <a:p>
            <a:r>
              <a:rPr lang="fr-LU" dirty="0"/>
              <a:t>une maladie professionnelle ayant sa cause déterminante dans         l’activité professionnelle assurée</a:t>
            </a:r>
          </a:p>
          <a:p>
            <a:endParaRPr lang="fr-LU" dirty="0"/>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28</a:t>
            </a:fld>
            <a:endParaRPr lang="fr-LU" dirty="0"/>
          </a:p>
        </p:txBody>
      </p:sp>
    </p:spTree>
    <p:extLst>
      <p:ext uri="{BB962C8B-B14F-4D97-AF65-F5344CB8AC3E}">
        <p14:creationId xmlns:p14="http://schemas.microsoft.com/office/powerpoint/2010/main" val="7455293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Accident du travail</a:t>
            </a:r>
            <a:endParaRPr lang="fr-LU" dirty="0"/>
          </a:p>
        </p:txBody>
      </p:sp>
      <p:sp>
        <p:nvSpPr>
          <p:cNvPr id="3" name="Text Placeholder 2"/>
          <p:cNvSpPr>
            <a:spLocks noGrp="1"/>
          </p:cNvSpPr>
          <p:nvPr>
            <p:ph type="body" idx="1"/>
          </p:nvPr>
        </p:nvSpPr>
        <p:spPr/>
        <p:txBody>
          <a:bodyPr/>
          <a:lstStyle/>
          <a:p>
            <a:r>
              <a:rPr lang="fr-LU" dirty="0" smtClean="0"/>
              <a:t>Définition</a:t>
            </a:r>
            <a:endParaRPr lang="fr-LU" dirty="0"/>
          </a:p>
        </p:txBody>
      </p:sp>
      <p:sp>
        <p:nvSpPr>
          <p:cNvPr id="4" name="Content Placeholder 3"/>
          <p:cNvSpPr>
            <a:spLocks noGrp="1"/>
          </p:cNvSpPr>
          <p:nvPr>
            <p:ph sz="half" idx="2"/>
          </p:nvPr>
        </p:nvSpPr>
        <p:spPr/>
        <p:txBody>
          <a:bodyPr>
            <a:normAutofit/>
          </a:bodyPr>
          <a:lstStyle/>
          <a:p>
            <a:pPr marL="0" indent="0">
              <a:buNone/>
            </a:pPr>
            <a:r>
              <a:rPr lang="fr-LU" dirty="0" smtClean="0"/>
              <a:t>Celui </a:t>
            </a:r>
            <a:r>
              <a:rPr lang="fr-LU" dirty="0"/>
              <a:t>qui est survenu à un assuré par le fait du travail ou à l'occasion du travail</a:t>
            </a:r>
          </a:p>
          <a:p>
            <a:pPr marL="0" indent="0">
              <a:buNone/>
            </a:pPr>
            <a:endParaRPr lang="fr-LU" dirty="0"/>
          </a:p>
        </p:txBody>
      </p:sp>
      <p:sp>
        <p:nvSpPr>
          <p:cNvPr id="5" name="Text Placeholder 4"/>
          <p:cNvSpPr>
            <a:spLocks noGrp="1"/>
          </p:cNvSpPr>
          <p:nvPr>
            <p:ph type="body" sz="quarter" idx="3"/>
          </p:nvPr>
        </p:nvSpPr>
        <p:spPr/>
        <p:txBody>
          <a:bodyPr/>
          <a:lstStyle/>
          <a:p>
            <a:pPr lvl="0"/>
            <a:r>
              <a:rPr lang="fr-LU" dirty="0"/>
              <a:t>Eléments </a:t>
            </a:r>
            <a:r>
              <a:rPr lang="fr-LU" dirty="0" smtClean="0"/>
              <a:t>constitutifs</a:t>
            </a:r>
            <a:endParaRPr lang="fr-LU" dirty="0"/>
          </a:p>
        </p:txBody>
      </p:sp>
      <p:sp>
        <p:nvSpPr>
          <p:cNvPr id="6" name="Content Placeholder 5"/>
          <p:cNvSpPr>
            <a:spLocks noGrp="1"/>
          </p:cNvSpPr>
          <p:nvPr>
            <p:ph sz="quarter" idx="4"/>
          </p:nvPr>
        </p:nvSpPr>
        <p:spPr/>
        <p:txBody>
          <a:bodyPr/>
          <a:lstStyle/>
          <a:p>
            <a:r>
              <a:rPr lang="fr-LU" dirty="0"/>
              <a:t>Intervention soudaine (distinction avec maladie professionnelle)</a:t>
            </a:r>
          </a:p>
          <a:p>
            <a:r>
              <a:rPr lang="fr-LU" dirty="0" smtClean="0"/>
              <a:t>Lésion </a:t>
            </a:r>
            <a:r>
              <a:rPr lang="fr-LU" dirty="0"/>
              <a:t>traumatique en relation avec l’accident (toute lésion de l’organisme, apparente ou non, interne ou externe, profonde ou superficielle) </a:t>
            </a:r>
          </a:p>
          <a:p>
            <a:endParaRPr lang="fr-LU" dirty="0"/>
          </a:p>
        </p:txBody>
      </p:sp>
      <p:sp>
        <p:nvSpPr>
          <p:cNvPr id="8" name="Footer Placeholder 7"/>
          <p:cNvSpPr>
            <a:spLocks noGrp="1"/>
          </p:cNvSpPr>
          <p:nvPr>
            <p:ph type="ftr" sz="quarter" idx="11"/>
          </p:nvPr>
        </p:nvSpPr>
        <p:spPr/>
        <p:txBody>
          <a:bodyPr/>
          <a:lstStyle/>
          <a:p>
            <a:endParaRPr lang="fr-LU" dirty="0"/>
          </a:p>
        </p:txBody>
      </p:sp>
      <p:sp>
        <p:nvSpPr>
          <p:cNvPr id="9" name="Slide Number Placeholder 8"/>
          <p:cNvSpPr>
            <a:spLocks noGrp="1"/>
          </p:cNvSpPr>
          <p:nvPr>
            <p:ph type="sldNum" sz="quarter" idx="12"/>
          </p:nvPr>
        </p:nvSpPr>
        <p:spPr/>
        <p:txBody>
          <a:bodyPr/>
          <a:lstStyle/>
          <a:p>
            <a:fld id="{E18F1365-6A11-4D2C-A586-41215F74B123}" type="slidenum">
              <a:rPr lang="fr-LU" smtClean="0"/>
              <a:pPr/>
              <a:t>29</a:t>
            </a:fld>
            <a:endParaRPr lang="fr-LU"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3589" y="4062697"/>
            <a:ext cx="2690004" cy="19018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657560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LU" dirty="0" smtClean="0"/>
              <a:t>Partie 1: </a:t>
            </a:r>
            <a:br>
              <a:rPr lang="fr-LU" dirty="0" smtClean="0"/>
            </a:br>
            <a:r>
              <a:rPr lang="fr-LU" dirty="0" smtClean="0"/>
              <a:t>Système légal de l’assurance accident</a:t>
            </a:r>
            <a:endParaRPr lang="fr-LU" dirty="0"/>
          </a:p>
        </p:txBody>
      </p:sp>
      <p:sp>
        <p:nvSpPr>
          <p:cNvPr id="5" name="Footer Placeholder 4"/>
          <p:cNvSpPr>
            <a:spLocks noGrp="1"/>
          </p:cNvSpPr>
          <p:nvPr>
            <p:ph type="ftr" sz="quarter" idx="11"/>
          </p:nvPr>
        </p:nvSpPr>
        <p:spPr/>
        <p:txBody>
          <a:bodyPr/>
          <a:lstStyle/>
          <a:p>
            <a:endParaRPr lang="fr-LU"/>
          </a:p>
        </p:txBody>
      </p:sp>
      <p:sp>
        <p:nvSpPr>
          <p:cNvPr id="6" name="Slide Number Placeholder 5"/>
          <p:cNvSpPr>
            <a:spLocks noGrp="1"/>
          </p:cNvSpPr>
          <p:nvPr>
            <p:ph type="sldNum" sz="quarter" idx="12"/>
          </p:nvPr>
        </p:nvSpPr>
        <p:spPr/>
        <p:txBody>
          <a:bodyPr/>
          <a:lstStyle/>
          <a:p>
            <a:fld id="{E18F1365-6A11-4D2C-A586-41215F74B123}" type="slidenum">
              <a:rPr lang="fr-LU" smtClean="0"/>
              <a:pPr/>
              <a:t>3</a:t>
            </a:fld>
            <a:endParaRPr lang="fr-LU"/>
          </a:p>
        </p:txBody>
      </p:sp>
    </p:spTree>
    <p:extLst>
      <p:ext uri="{BB962C8B-B14F-4D97-AF65-F5344CB8AC3E}">
        <p14:creationId xmlns:p14="http://schemas.microsoft.com/office/powerpoint/2010/main" val="34866029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Accident de trajet</a:t>
            </a:r>
            <a:endParaRPr lang="fr-LU" dirty="0"/>
          </a:p>
        </p:txBody>
      </p:sp>
      <p:sp>
        <p:nvSpPr>
          <p:cNvPr id="3" name="Text Placeholder 2"/>
          <p:cNvSpPr>
            <a:spLocks noGrp="1"/>
          </p:cNvSpPr>
          <p:nvPr>
            <p:ph type="body" idx="1"/>
          </p:nvPr>
        </p:nvSpPr>
        <p:spPr>
          <a:xfrm>
            <a:off x="839788" y="1408447"/>
            <a:ext cx="5157787" cy="823912"/>
          </a:xfrm>
        </p:spPr>
        <p:txBody>
          <a:bodyPr/>
          <a:lstStyle/>
          <a:p>
            <a:r>
              <a:rPr lang="fr-LU" dirty="0" smtClean="0"/>
              <a:t>Définition</a:t>
            </a:r>
            <a:endParaRPr lang="fr-LU" dirty="0"/>
          </a:p>
        </p:txBody>
      </p:sp>
      <p:sp>
        <p:nvSpPr>
          <p:cNvPr id="4" name="Content Placeholder 3"/>
          <p:cNvSpPr>
            <a:spLocks noGrp="1"/>
          </p:cNvSpPr>
          <p:nvPr>
            <p:ph sz="half" idx="2"/>
          </p:nvPr>
        </p:nvSpPr>
        <p:spPr>
          <a:xfrm>
            <a:off x="839788" y="2232359"/>
            <a:ext cx="5157787" cy="3684588"/>
          </a:xfrm>
        </p:spPr>
        <p:txBody>
          <a:bodyPr>
            <a:normAutofit fontScale="92500" lnSpcReduction="10000"/>
          </a:bodyPr>
          <a:lstStyle/>
          <a:p>
            <a:pPr marL="0" indent="0">
              <a:buNone/>
            </a:pPr>
            <a:r>
              <a:rPr lang="fr-LU" dirty="0" smtClean="0"/>
              <a:t>Celui </a:t>
            </a:r>
            <a:r>
              <a:rPr lang="fr-LU" dirty="0"/>
              <a:t>survenu sur le trajet d’aller et de retour</a:t>
            </a:r>
          </a:p>
          <a:p>
            <a:r>
              <a:rPr lang="fr-LU" dirty="0" smtClean="0"/>
              <a:t>entre </a:t>
            </a:r>
            <a:r>
              <a:rPr lang="fr-LU" dirty="0"/>
              <a:t>la résidence et le lieu de travail</a:t>
            </a:r>
          </a:p>
          <a:p>
            <a:r>
              <a:rPr lang="fr-LU" dirty="0" smtClean="0"/>
              <a:t>entre le </a:t>
            </a:r>
            <a:r>
              <a:rPr lang="fr-LU" dirty="0"/>
              <a:t>lieu de travail et le lieu où l’assuré prend </a:t>
            </a:r>
            <a:r>
              <a:rPr lang="fr-LU" dirty="0" smtClean="0"/>
              <a:t> </a:t>
            </a:r>
            <a:r>
              <a:rPr lang="fr-LU" dirty="0"/>
              <a:t>habituellement son repas</a:t>
            </a:r>
          </a:p>
          <a:p>
            <a:pPr marL="0" indent="0">
              <a:buNone/>
            </a:pPr>
            <a:r>
              <a:rPr lang="fr-LU" dirty="0" smtClean="0"/>
              <a:t>Extensions : </a:t>
            </a:r>
          </a:p>
          <a:p>
            <a:r>
              <a:rPr lang="fr-LU" dirty="0" smtClean="0"/>
              <a:t>détour </a:t>
            </a:r>
            <a:r>
              <a:rPr lang="fr-LU" dirty="0"/>
              <a:t>si covoiturage régulier </a:t>
            </a:r>
          </a:p>
          <a:p>
            <a:r>
              <a:rPr lang="fr-LU" dirty="0" smtClean="0"/>
              <a:t>trajet </a:t>
            </a:r>
            <a:r>
              <a:rPr lang="fr-LU" dirty="0"/>
              <a:t>pour déposer / reprendre son enfant </a:t>
            </a:r>
          </a:p>
          <a:p>
            <a:pPr marL="0" indent="0">
              <a:buNone/>
            </a:pPr>
            <a:endParaRPr lang="fr-LU" dirty="0"/>
          </a:p>
          <a:p>
            <a:pPr marL="0" indent="0">
              <a:buNone/>
            </a:pPr>
            <a:endParaRPr lang="fr-LU" dirty="0"/>
          </a:p>
        </p:txBody>
      </p:sp>
      <p:sp>
        <p:nvSpPr>
          <p:cNvPr id="5" name="Text Placeholder 4"/>
          <p:cNvSpPr>
            <a:spLocks noGrp="1"/>
          </p:cNvSpPr>
          <p:nvPr>
            <p:ph type="body" sz="quarter" idx="3"/>
          </p:nvPr>
        </p:nvSpPr>
        <p:spPr>
          <a:xfrm>
            <a:off x="6172200" y="1408447"/>
            <a:ext cx="5183188" cy="823912"/>
          </a:xfrm>
        </p:spPr>
        <p:txBody>
          <a:bodyPr/>
          <a:lstStyle/>
          <a:p>
            <a:pPr lvl="0"/>
            <a:r>
              <a:rPr lang="fr-LU" dirty="0" smtClean="0"/>
              <a:t>Chemins assurés</a:t>
            </a:r>
            <a:endParaRPr lang="fr-LU" dirty="0"/>
          </a:p>
        </p:txBody>
      </p:sp>
      <p:sp>
        <p:nvSpPr>
          <p:cNvPr id="6" name="Content Placeholder 5"/>
          <p:cNvSpPr>
            <a:spLocks noGrp="1"/>
          </p:cNvSpPr>
          <p:nvPr>
            <p:ph sz="quarter" idx="4"/>
          </p:nvPr>
        </p:nvSpPr>
        <p:spPr>
          <a:xfrm>
            <a:off x="6172200" y="2232359"/>
            <a:ext cx="5183188" cy="1633788"/>
          </a:xfrm>
        </p:spPr>
        <p:txBody>
          <a:bodyPr>
            <a:normAutofit lnSpcReduction="10000"/>
          </a:bodyPr>
          <a:lstStyle/>
          <a:p>
            <a:r>
              <a:rPr lang="fr-LU" dirty="0" smtClean="0"/>
              <a:t>Lésions corporelles : </a:t>
            </a:r>
            <a:r>
              <a:rPr lang="fr-LU" dirty="0"/>
              <a:t>voirie privée et publique</a:t>
            </a:r>
          </a:p>
          <a:p>
            <a:r>
              <a:rPr lang="fr-LU" dirty="0"/>
              <a:t>D</a:t>
            </a:r>
            <a:r>
              <a:rPr lang="fr-LU" dirty="0" smtClean="0"/>
              <a:t>égâts </a:t>
            </a:r>
            <a:r>
              <a:rPr lang="fr-LU" dirty="0"/>
              <a:t>aux </a:t>
            </a:r>
            <a:r>
              <a:rPr lang="fr-LU" dirty="0" smtClean="0"/>
              <a:t>véhicules : </a:t>
            </a:r>
            <a:r>
              <a:rPr lang="fr-LU" dirty="0"/>
              <a:t>voirie publique </a:t>
            </a:r>
          </a:p>
          <a:p>
            <a:endParaRPr lang="fr-LU" dirty="0"/>
          </a:p>
        </p:txBody>
      </p:sp>
      <p:sp>
        <p:nvSpPr>
          <p:cNvPr id="8" name="Footer Placeholder 7"/>
          <p:cNvSpPr>
            <a:spLocks noGrp="1"/>
          </p:cNvSpPr>
          <p:nvPr>
            <p:ph type="ftr" sz="quarter" idx="11"/>
          </p:nvPr>
        </p:nvSpPr>
        <p:spPr>
          <a:xfrm>
            <a:off x="4038600" y="6083634"/>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LU" sz="1200" b="0" i="0" u="none" strike="noStrike" kern="1200" cap="none" spc="0" normalizeH="0" baseline="0" noProof="0" dirty="0">
              <a:ln>
                <a:noFill/>
              </a:ln>
              <a:solidFill>
                <a:srgbClr val="0C2D69"/>
              </a:solidFill>
              <a:effectLst/>
              <a:uLnTx/>
              <a:uFillTx/>
              <a:latin typeface="Calibri" panose="020F0502020204030204"/>
              <a:ea typeface="+mn-ea"/>
              <a:cs typeface="Arial" panose="020B0604020202020204" pitchFamily="34" charset="0"/>
            </a:endParaRPr>
          </a:p>
        </p:txBody>
      </p:sp>
      <p:sp>
        <p:nvSpPr>
          <p:cNvPr id="9" name="Slide Number Placeholder 8"/>
          <p:cNvSpPr>
            <a:spLocks noGrp="1"/>
          </p:cNvSpPr>
          <p:nvPr>
            <p:ph type="sldNum" sz="quarter" idx="12"/>
          </p:nvPr>
        </p:nvSpPr>
        <p:spPr>
          <a:xfrm>
            <a:off x="8610600" y="608363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1365-6A11-4D2C-A586-41215F74B123}" type="slidenum">
              <a:rPr kumimoji="0" lang="fr-LU" sz="1200" b="0" i="0" u="none" strike="noStrike" kern="1200" cap="none" spc="0" normalizeH="0" baseline="0" noProof="0" smtClean="0">
                <a:ln>
                  <a:noFill/>
                </a:ln>
                <a:solidFill>
                  <a:srgbClr val="0C2D69"/>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LU" sz="1200" b="0" i="0" u="none" strike="noStrike" kern="1200" cap="none" spc="0" normalizeH="0" baseline="0" noProof="0" dirty="0">
              <a:ln>
                <a:noFill/>
              </a:ln>
              <a:solidFill>
                <a:srgbClr val="0C2D69"/>
              </a:solidFill>
              <a:effectLst/>
              <a:uLnTx/>
              <a:uFillTx/>
              <a:latin typeface="Calibri" panose="020F0502020204030204"/>
              <a:ea typeface="+mn-ea"/>
              <a:cs typeface="Arial" panose="020B0604020202020204" pitchFamily="34"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4855" y="4315952"/>
            <a:ext cx="2650647" cy="17670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337557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Suppression de la couverture</a:t>
            </a:r>
            <a:endParaRPr lang="fr-LU" dirty="0"/>
          </a:p>
        </p:txBody>
      </p:sp>
      <p:sp>
        <p:nvSpPr>
          <p:cNvPr id="3" name="Content Placeholder 2"/>
          <p:cNvSpPr>
            <a:spLocks noGrp="1"/>
          </p:cNvSpPr>
          <p:nvPr>
            <p:ph idx="1"/>
          </p:nvPr>
        </p:nvSpPr>
        <p:spPr/>
        <p:txBody>
          <a:bodyPr/>
          <a:lstStyle/>
          <a:p>
            <a:r>
              <a:rPr lang="fr-LU" b="1" dirty="0" smtClean="0">
                <a:solidFill>
                  <a:srgbClr val="0C2D69"/>
                </a:solidFill>
              </a:rPr>
              <a:t>Interruption</a:t>
            </a:r>
            <a:r>
              <a:rPr lang="fr-LU" dirty="0" smtClean="0">
                <a:solidFill>
                  <a:srgbClr val="0C2D69"/>
                </a:solidFill>
              </a:rPr>
              <a:t> </a:t>
            </a:r>
            <a:r>
              <a:rPr lang="fr-LU" dirty="0"/>
              <a:t>ou </a:t>
            </a:r>
            <a:r>
              <a:rPr lang="fr-LU" b="1" dirty="0">
                <a:solidFill>
                  <a:srgbClr val="0C2D69"/>
                </a:solidFill>
              </a:rPr>
              <a:t>détour</a:t>
            </a:r>
            <a:r>
              <a:rPr lang="fr-LU" dirty="0"/>
              <a:t> pour un motif privé/personnel sauf nécessité essentielle de la vie </a:t>
            </a:r>
            <a:r>
              <a:rPr lang="fr-LU" dirty="0" smtClean="0"/>
              <a:t>courante</a:t>
            </a:r>
            <a:endParaRPr lang="fr-LU" dirty="0"/>
          </a:p>
          <a:p>
            <a:r>
              <a:rPr lang="fr-LU" b="1" dirty="0">
                <a:solidFill>
                  <a:srgbClr val="0C2D69"/>
                </a:solidFill>
              </a:rPr>
              <a:t>F</a:t>
            </a:r>
            <a:r>
              <a:rPr lang="fr-LU" b="1" dirty="0" smtClean="0">
                <a:solidFill>
                  <a:srgbClr val="0C2D69"/>
                </a:solidFill>
              </a:rPr>
              <a:t>aute </a:t>
            </a:r>
            <a:r>
              <a:rPr lang="fr-LU" b="1" dirty="0">
                <a:solidFill>
                  <a:srgbClr val="0C2D69"/>
                </a:solidFill>
              </a:rPr>
              <a:t>lourde </a:t>
            </a:r>
            <a:r>
              <a:rPr lang="fr-LU" dirty="0"/>
              <a:t>de l’assuré (faute grave commise en connaissance du risque encouru avec acceptation de la probabilité d’un dommage) p.ex.</a:t>
            </a:r>
          </a:p>
          <a:p>
            <a:pPr>
              <a:buFont typeface="Calibri" panose="020F0502020204030204" pitchFamily="34" charset="0"/>
              <a:buChar char="⁻"/>
            </a:pPr>
            <a:r>
              <a:rPr lang="fr-LU" dirty="0" smtClean="0"/>
              <a:t>abus d'alcool </a:t>
            </a:r>
          </a:p>
          <a:p>
            <a:pPr>
              <a:buFont typeface="Calibri" panose="020F0502020204030204" pitchFamily="34" charset="0"/>
              <a:buChar char="⁻"/>
            </a:pPr>
            <a:r>
              <a:rPr lang="fr-LU" dirty="0" smtClean="0"/>
              <a:t>infraction </a:t>
            </a:r>
            <a:r>
              <a:rPr lang="fr-LU" dirty="0"/>
              <a:t>grave aux dispositions du Code de la route</a:t>
            </a:r>
          </a:p>
          <a:p>
            <a:pPr marL="0" indent="0">
              <a:buNone/>
            </a:pPr>
            <a:endParaRPr lang="fr-LU" dirty="0"/>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31</a:t>
            </a:fld>
            <a:endParaRPr lang="fr-LU" dirty="0"/>
          </a:p>
        </p:txBody>
      </p:sp>
    </p:spTree>
    <p:extLst>
      <p:ext uri="{BB962C8B-B14F-4D97-AF65-F5344CB8AC3E}">
        <p14:creationId xmlns:p14="http://schemas.microsoft.com/office/powerpoint/2010/main" val="2253880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Maladies professionnelles</a:t>
            </a:r>
            <a:endParaRPr lang="fr-LU" dirty="0"/>
          </a:p>
        </p:txBody>
      </p:sp>
      <p:sp>
        <p:nvSpPr>
          <p:cNvPr id="3" name="Text Placeholder 2"/>
          <p:cNvSpPr>
            <a:spLocks noGrp="1"/>
          </p:cNvSpPr>
          <p:nvPr>
            <p:ph type="body" idx="1"/>
          </p:nvPr>
        </p:nvSpPr>
        <p:spPr/>
        <p:txBody>
          <a:bodyPr/>
          <a:lstStyle/>
          <a:p>
            <a:r>
              <a:rPr lang="fr-LU" dirty="0" smtClean="0"/>
              <a:t>Définition</a:t>
            </a:r>
            <a:endParaRPr lang="fr-LU" dirty="0"/>
          </a:p>
        </p:txBody>
      </p:sp>
      <p:sp>
        <p:nvSpPr>
          <p:cNvPr id="4" name="Content Placeholder 3"/>
          <p:cNvSpPr>
            <a:spLocks noGrp="1"/>
          </p:cNvSpPr>
          <p:nvPr>
            <p:ph sz="half" idx="2"/>
          </p:nvPr>
        </p:nvSpPr>
        <p:spPr/>
        <p:txBody>
          <a:bodyPr>
            <a:normAutofit fontScale="92500" lnSpcReduction="10000"/>
          </a:bodyPr>
          <a:lstStyle/>
          <a:p>
            <a:pPr marL="0" indent="0">
              <a:buNone/>
            </a:pPr>
            <a:r>
              <a:rPr lang="fr-LU" dirty="0"/>
              <a:t>C</a:t>
            </a:r>
            <a:r>
              <a:rPr lang="fr-LU" dirty="0" smtClean="0"/>
              <a:t>elle </a:t>
            </a:r>
            <a:r>
              <a:rPr lang="fr-LU" dirty="0"/>
              <a:t>qui a sa cause déterminante dans l’activité professionnelle </a:t>
            </a:r>
            <a:r>
              <a:rPr lang="fr-LU" dirty="0" smtClean="0"/>
              <a:t>assurée</a:t>
            </a:r>
          </a:p>
          <a:p>
            <a:pPr marL="0" indent="0">
              <a:buNone/>
            </a:pPr>
            <a:r>
              <a:rPr lang="fr-LU" b="1" dirty="0" smtClean="0">
                <a:solidFill>
                  <a:srgbClr val="0C2D69"/>
                </a:solidFill>
              </a:rPr>
              <a:t>Eléments constitutifs</a:t>
            </a:r>
          </a:p>
          <a:p>
            <a:r>
              <a:rPr lang="fr-LU" dirty="0"/>
              <a:t>une exposition professionnelle à un risque spécifique (chimique, physique, infectieux ou parasitaire</a:t>
            </a:r>
            <a:r>
              <a:rPr lang="fr-LU" dirty="0" smtClean="0"/>
              <a:t>,...)</a:t>
            </a:r>
            <a:endParaRPr lang="fr-LU" dirty="0"/>
          </a:p>
          <a:p>
            <a:r>
              <a:rPr lang="fr-LU" dirty="0"/>
              <a:t>une maladie contractée avec une très grande probabilité par suite de l’exposition professionnelle à un risque spécifique</a:t>
            </a:r>
          </a:p>
          <a:p>
            <a:pPr marL="0" indent="0">
              <a:buNone/>
            </a:pPr>
            <a:endParaRPr lang="fr-LU" dirty="0"/>
          </a:p>
        </p:txBody>
      </p:sp>
      <p:sp>
        <p:nvSpPr>
          <p:cNvPr id="6" name="Content Placeholder 5"/>
          <p:cNvSpPr>
            <a:spLocks noGrp="1"/>
          </p:cNvSpPr>
          <p:nvPr>
            <p:ph sz="quarter" idx="4"/>
          </p:nvPr>
        </p:nvSpPr>
        <p:spPr>
          <a:xfrm>
            <a:off x="6189303" y="1978819"/>
            <a:ext cx="5183188" cy="3684588"/>
          </a:xfrm>
        </p:spPr>
        <p:txBody>
          <a:bodyPr>
            <a:normAutofit/>
          </a:bodyPr>
          <a:lstStyle/>
          <a:p>
            <a:r>
              <a:rPr lang="fr-LU" u="sng" dirty="0" smtClean="0"/>
              <a:t>maladie </a:t>
            </a:r>
            <a:r>
              <a:rPr lang="fr-LU" u="sng" dirty="0"/>
              <a:t>figurant au tableau</a:t>
            </a:r>
            <a:r>
              <a:rPr lang="fr-LU" dirty="0"/>
              <a:t> des maladies professionnelles: présomption d’imputabilité en cas d’exposition </a:t>
            </a:r>
            <a:r>
              <a:rPr lang="fr-LU" dirty="0" smtClean="0"/>
              <a:t>prouvée</a:t>
            </a:r>
            <a:endParaRPr lang="fr-LU" dirty="0"/>
          </a:p>
          <a:p>
            <a:r>
              <a:rPr lang="fr-LU" u="sng" dirty="0" smtClean="0"/>
              <a:t>maladie </a:t>
            </a:r>
            <a:r>
              <a:rPr lang="fr-LU" u="sng" dirty="0"/>
              <a:t>non inscrite au tableau</a:t>
            </a:r>
            <a:r>
              <a:rPr lang="fr-LU" dirty="0"/>
              <a:t> des maladies </a:t>
            </a:r>
            <a:r>
              <a:rPr lang="fr-LU" dirty="0" smtClean="0"/>
              <a:t>professionnelles: preuves </a:t>
            </a:r>
            <a:r>
              <a:rPr lang="fr-LU" dirty="0"/>
              <a:t>à rapporter par l’assuré</a:t>
            </a:r>
          </a:p>
          <a:p>
            <a:endParaRPr lang="fr-LU" dirty="0"/>
          </a:p>
          <a:p>
            <a:endParaRPr lang="fr-LU" dirty="0"/>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LU" sz="1200" b="0" i="0" u="none" strike="noStrike" kern="1200" cap="none" spc="0" normalizeH="0" baseline="0" noProof="0" dirty="0">
              <a:ln>
                <a:noFill/>
              </a:ln>
              <a:solidFill>
                <a:srgbClr val="0C2D69"/>
              </a:solidFill>
              <a:effectLst/>
              <a:uLnTx/>
              <a:uFillTx/>
              <a:latin typeface="Calibri" panose="020F0502020204030204"/>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1365-6A11-4D2C-A586-41215F74B123}" type="slidenum">
              <a:rPr kumimoji="0" lang="fr-LU" sz="1200" b="0" i="0" u="none" strike="noStrike" kern="1200" cap="none" spc="0" normalizeH="0" baseline="0" noProof="0" smtClean="0">
                <a:ln>
                  <a:noFill/>
                </a:ln>
                <a:solidFill>
                  <a:srgbClr val="0C2D69"/>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LU" sz="1200" b="0" i="0" u="none" strike="noStrike" kern="1200" cap="none" spc="0" normalizeH="0" baseline="0" noProof="0" dirty="0">
              <a:ln>
                <a:noFill/>
              </a:ln>
              <a:solidFill>
                <a:srgbClr val="0C2D69"/>
              </a:solidFill>
              <a:effectLst/>
              <a:uLnTx/>
              <a:uFillTx/>
              <a:latin typeface="Calibri" panose="020F0502020204030204"/>
              <a:ea typeface="+mn-ea"/>
              <a:cs typeface="Arial" panose="020B0604020202020204" pitchFamily="34"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7932" y="4892555"/>
            <a:ext cx="2324268" cy="16463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452183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Assurance volontaire</a:t>
            </a:r>
            <a:endParaRPr lang="fr-LU" dirty="0"/>
          </a:p>
        </p:txBody>
      </p:sp>
      <p:sp>
        <p:nvSpPr>
          <p:cNvPr id="3" name="Content Placeholder 2"/>
          <p:cNvSpPr>
            <a:spLocks noGrp="1"/>
          </p:cNvSpPr>
          <p:nvPr>
            <p:ph idx="1"/>
          </p:nvPr>
        </p:nvSpPr>
        <p:spPr>
          <a:xfrm>
            <a:off x="838200" y="1690688"/>
            <a:ext cx="10515600" cy="4351338"/>
          </a:xfrm>
        </p:spPr>
        <p:txBody>
          <a:bodyPr>
            <a:normAutofit fontScale="85000" lnSpcReduction="20000"/>
          </a:bodyPr>
          <a:lstStyle/>
          <a:p>
            <a:r>
              <a:rPr lang="fr-LU" b="1" dirty="0" smtClean="0"/>
              <a:t>Terres agricoles</a:t>
            </a:r>
          </a:p>
          <a:p>
            <a:r>
              <a:rPr lang="fr-LU" b="1" dirty="0" smtClean="0"/>
              <a:t>Forêts </a:t>
            </a:r>
            <a:r>
              <a:rPr lang="fr-LU" b="1" dirty="0"/>
              <a:t>et </a:t>
            </a:r>
            <a:r>
              <a:rPr lang="fr-LU" b="1" dirty="0" smtClean="0"/>
              <a:t>pépinières</a:t>
            </a:r>
          </a:p>
          <a:p>
            <a:r>
              <a:rPr lang="fr-LU" b="1" dirty="0" smtClean="0"/>
              <a:t>Vignobles</a:t>
            </a:r>
          </a:p>
          <a:p>
            <a:r>
              <a:rPr lang="fr-LU" b="1" dirty="0" smtClean="0"/>
              <a:t>Vergers</a:t>
            </a:r>
          </a:p>
          <a:p>
            <a:r>
              <a:rPr lang="fr-LU" b="1" dirty="0" smtClean="0"/>
              <a:t>Maraîchages</a:t>
            </a:r>
            <a:endParaRPr lang="fr-LU" b="1" dirty="0">
              <a:solidFill>
                <a:srgbClr val="0C2D69"/>
              </a:solidFill>
            </a:endParaRPr>
          </a:p>
          <a:p>
            <a:endParaRPr lang="fr-LU" b="1" dirty="0" smtClean="0">
              <a:solidFill>
                <a:srgbClr val="0C2D69"/>
              </a:solidFill>
            </a:endParaRPr>
          </a:p>
          <a:p>
            <a:pPr marL="0" indent="0">
              <a:buNone/>
            </a:pPr>
            <a:r>
              <a:rPr lang="fr-LU" b="1" dirty="0" smtClean="0"/>
              <a:t>→Les </a:t>
            </a:r>
            <a:r>
              <a:rPr lang="fr-LU" b="1" dirty="0"/>
              <a:t>cotisations sont fixées annuellement en fonction de la surface des terrains </a:t>
            </a:r>
            <a:r>
              <a:rPr lang="fr-LU" b="1" dirty="0" smtClean="0"/>
              <a:t> cultivés </a:t>
            </a:r>
            <a:r>
              <a:rPr lang="fr-LU" b="1" dirty="0"/>
              <a:t>et la nature de la </a:t>
            </a:r>
            <a:r>
              <a:rPr lang="fr-LU" b="1" dirty="0" smtClean="0"/>
              <a:t>culture, à savoir au minimum:</a:t>
            </a:r>
            <a:endParaRPr lang="fr-LU" dirty="0"/>
          </a:p>
          <a:p>
            <a:pPr lvl="2">
              <a:buFont typeface="Courier New" panose="02070309020205020404" pitchFamily="49" charset="0"/>
              <a:buChar char="o"/>
            </a:pPr>
            <a:r>
              <a:rPr lang="fr-LU" dirty="0"/>
              <a:t>3 hectares de terres </a:t>
            </a:r>
            <a:r>
              <a:rPr lang="fr-LU" dirty="0" smtClean="0"/>
              <a:t>agricoles</a:t>
            </a:r>
          </a:p>
          <a:p>
            <a:pPr lvl="2">
              <a:buFont typeface="Courier New" panose="02070309020205020404" pitchFamily="49" charset="0"/>
              <a:buChar char="o"/>
            </a:pPr>
            <a:r>
              <a:rPr lang="fr-LU" dirty="0" smtClean="0"/>
              <a:t>0,10 </a:t>
            </a:r>
            <a:r>
              <a:rPr lang="fr-LU" dirty="0"/>
              <a:t>hectare de </a:t>
            </a:r>
            <a:r>
              <a:rPr lang="fr-LU" dirty="0" smtClean="0"/>
              <a:t>vignobles</a:t>
            </a:r>
          </a:p>
          <a:p>
            <a:pPr lvl="2">
              <a:buFont typeface="Courier New" panose="02070309020205020404" pitchFamily="49" charset="0"/>
              <a:buChar char="o"/>
            </a:pPr>
            <a:r>
              <a:rPr lang="fr-LU" dirty="0" smtClean="0"/>
              <a:t>0,50 </a:t>
            </a:r>
            <a:r>
              <a:rPr lang="fr-LU" dirty="0"/>
              <a:t>hectare de forêts ou </a:t>
            </a:r>
            <a:r>
              <a:rPr lang="fr-LU" dirty="0" smtClean="0"/>
              <a:t>pépinières</a:t>
            </a:r>
          </a:p>
          <a:p>
            <a:pPr lvl="2">
              <a:buFont typeface="Courier New" panose="02070309020205020404" pitchFamily="49" charset="0"/>
              <a:buChar char="o"/>
            </a:pPr>
            <a:r>
              <a:rPr lang="fr-LU" smtClean="0"/>
              <a:t>0,30 </a:t>
            </a:r>
            <a:r>
              <a:rPr lang="fr-LU"/>
              <a:t>hectare de </a:t>
            </a:r>
            <a:r>
              <a:rPr lang="fr-LU" smtClean="0"/>
              <a:t>vergers</a:t>
            </a:r>
          </a:p>
          <a:p>
            <a:pPr lvl="2">
              <a:buFont typeface="Courier New" panose="02070309020205020404" pitchFamily="49" charset="0"/>
              <a:buChar char="o"/>
            </a:pPr>
            <a:r>
              <a:rPr lang="fr-LU" smtClean="0"/>
              <a:t>0,25 </a:t>
            </a:r>
            <a:r>
              <a:rPr lang="fr-LU"/>
              <a:t>hectare de maraîchages</a:t>
            </a:r>
            <a:endParaRPr lang="fr-LU" dirty="0"/>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33</a:t>
            </a:fld>
            <a:endParaRPr lang="fr-LU" dirty="0"/>
          </a:p>
        </p:txBody>
      </p:sp>
    </p:spTree>
    <p:extLst>
      <p:ext uri="{BB962C8B-B14F-4D97-AF65-F5344CB8AC3E}">
        <p14:creationId xmlns:p14="http://schemas.microsoft.com/office/powerpoint/2010/main" val="32308721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LU" dirty="0" smtClean="0"/>
              <a:t>Déclarations et procédures</a:t>
            </a:r>
            <a:endParaRPr lang="fr-LU"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LU" sz="12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1365-6A11-4D2C-A586-41215F74B123}" type="slidenum">
              <a:rPr kumimoji="0" lang="fr-LU" sz="1200" b="0" i="0" u="none" strike="noStrike" kern="1200" cap="none" spc="0" normalizeH="0" baseline="0" noProof="0" smtClean="0">
                <a:ln>
                  <a:noFill/>
                </a:ln>
                <a:solidFill>
                  <a:prstClr val="white"/>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LU" sz="12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321410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Déclaration d’un accident du travail /</a:t>
            </a:r>
            <a:br>
              <a:rPr lang="fr-LU" dirty="0" smtClean="0"/>
            </a:br>
            <a:r>
              <a:rPr lang="fr-LU" dirty="0" smtClean="0"/>
              <a:t>de trajet (RGD du 17.12.2010)</a:t>
            </a:r>
            <a:endParaRPr lang="fr-LU" dirty="0"/>
          </a:p>
        </p:txBody>
      </p:sp>
      <p:sp>
        <p:nvSpPr>
          <p:cNvPr id="3" name="Content Placeholder 2"/>
          <p:cNvSpPr>
            <a:spLocks noGrp="1"/>
          </p:cNvSpPr>
          <p:nvPr>
            <p:ph idx="1"/>
          </p:nvPr>
        </p:nvSpPr>
        <p:spPr/>
        <p:txBody>
          <a:bodyPr>
            <a:normAutofit/>
          </a:bodyPr>
          <a:lstStyle/>
          <a:p>
            <a:r>
              <a:rPr lang="fr-LU" sz="2400" dirty="0" smtClean="0"/>
              <a:t>par </a:t>
            </a:r>
            <a:r>
              <a:rPr lang="fr-LU" sz="2400" dirty="0"/>
              <a:t>l'employeur/représentant et, à défaut, par </a:t>
            </a:r>
            <a:r>
              <a:rPr lang="fr-LU" sz="2400" dirty="0" smtClean="0"/>
              <a:t>l’assuré</a:t>
            </a:r>
            <a:endParaRPr lang="fr-LU" sz="2400" dirty="0"/>
          </a:p>
          <a:p>
            <a:r>
              <a:rPr lang="fr-LU" sz="2400" dirty="0"/>
              <a:t>au plus tard 1 an après </a:t>
            </a:r>
          </a:p>
          <a:p>
            <a:r>
              <a:rPr lang="fr-LU" sz="2400" dirty="0"/>
              <a:t>pour chaque accident du travail ou de trajet ayant causé une lésion traumatique ou un dégât au </a:t>
            </a:r>
            <a:r>
              <a:rPr lang="fr-LU" sz="2400" dirty="0" smtClean="0"/>
              <a:t>véhicule</a:t>
            </a:r>
            <a:endParaRPr lang="fr-LU" sz="2400" dirty="0"/>
          </a:p>
          <a:p>
            <a:r>
              <a:rPr lang="fr-LU" sz="2400" dirty="0"/>
              <a:t>l’assuré doit en aviser immédiatement son employeur/représentant</a:t>
            </a:r>
          </a:p>
          <a:p>
            <a:r>
              <a:rPr lang="fr-LU" sz="2400" dirty="0"/>
              <a:t>(mesures de prévention, preuves</a:t>
            </a:r>
            <a:r>
              <a:rPr lang="fr-LU" sz="2400" dirty="0" smtClean="0"/>
              <a:t>)</a:t>
            </a:r>
            <a:endParaRPr lang="fr-LU" sz="2400" dirty="0"/>
          </a:p>
          <a:p>
            <a:r>
              <a:rPr lang="fr-LU" sz="2400" dirty="0" smtClean="0"/>
              <a:t>instruction </a:t>
            </a:r>
            <a:r>
              <a:rPr lang="fr-LU" sz="2400" dirty="0"/>
              <a:t>par l’AAA sur base du dossier / enquête /  expertise </a:t>
            </a:r>
          </a:p>
          <a:p>
            <a:pPr marL="0" indent="0">
              <a:buNone/>
            </a:pPr>
            <a:endParaRPr lang="fr-LU" dirty="0"/>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35</a:t>
            </a:fld>
            <a:endParaRPr lang="fr-LU"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3781" y="4658315"/>
            <a:ext cx="2477219" cy="16535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54190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Déclaration médicale </a:t>
            </a:r>
            <a:br>
              <a:rPr lang="fr-LU" dirty="0" smtClean="0"/>
            </a:br>
            <a:r>
              <a:rPr lang="fr-LU" dirty="0" smtClean="0"/>
              <a:t>d’une maladie professionnelle</a:t>
            </a:r>
            <a:endParaRPr lang="fr-LU" dirty="0"/>
          </a:p>
        </p:txBody>
      </p:sp>
      <p:sp>
        <p:nvSpPr>
          <p:cNvPr id="3" name="Content Placeholder 2"/>
          <p:cNvSpPr>
            <a:spLocks noGrp="1"/>
          </p:cNvSpPr>
          <p:nvPr>
            <p:ph idx="1"/>
          </p:nvPr>
        </p:nvSpPr>
        <p:spPr/>
        <p:txBody>
          <a:bodyPr>
            <a:normAutofit/>
          </a:bodyPr>
          <a:lstStyle/>
          <a:p>
            <a:r>
              <a:rPr lang="fr-LU" sz="2400" dirty="0" smtClean="0"/>
              <a:t>par </a:t>
            </a:r>
            <a:r>
              <a:rPr lang="fr-LU" sz="2400" dirty="0"/>
              <a:t>le médecin traitant avec indication précise du diagnostic et du numéro correspondant au tableau des maladies professionnelles </a:t>
            </a:r>
          </a:p>
          <a:p>
            <a:r>
              <a:rPr lang="fr-LU" sz="2400" dirty="0"/>
              <a:t>en principe, au plus tard 1 an à p. de la connaissance de l’origine professionnelle de la </a:t>
            </a:r>
            <a:r>
              <a:rPr lang="fr-LU" sz="2400" dirty="0" smtClean="0"/>
              <a:t>maladie</a:t>
            </a:r>
            <a:endParaRPr lang="fr-LU" sz="2400" dirty="0"/>
          </a:p>
          <a:p>
            <a:r>
              <a:rPr lang="fr-LU" sz="2400" dirty="0"/>
              <a:t>déclaration patronale sur l’exposition au risque: par l’employeur dans le cadre de l’instruction d’une maladie </a:t>
            </a:r>
            <a:r>
              <a:rPr lang="fr-LU" sz="2400" dirty="0" smtClean="0"/>
              <a:t>professionnelle</a:t>
            </a:r>
            <a:endParaRPr lang="fr-LU" sz="2400" dirty="0"/>
          </a:p>
          <a:p>
            <a:r>
              <a:rPr lang="fr-LU" sz="2400" dirty="0"/>
              <a:t>rapports médicaux relatifs à la maladie à fournir par </a:t>
            </a:r>
            <a:r>
              <a:rPr lang="fr-LU" sz="2400" dirty="0" smtClean="0"/>
              <a:t>l’assuré</a:t>
            </a:r>
            <a:endParaRPr lang="fr-LU" sz="2400" dirty="0"/>
          </a:p>
          <a:p>
            <a:r>
              <a:rPr lang="fr-LU" sz="2400" dirty="0"/>
              <a:t>instruction sur base du dossier / étude du poste de travail / expertise</a:t>
            </a:r>
          </a:p>
          <a:p>
            <a:pPr marL="0" indent="0">
              <a:buNone/>
            </a:pPr>
            <a:endParaRPr lang="fr-LU"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LU" sz="1200" b="0" i="0" u="none" strike="noStrike" kern="1200" cap="none" spc="0" normalizeH="0" baseline="0" noProof="0" dirty="0">
              <a:ln>
                <a:noFill/>
              </a:ln>
              <a:solidFill>
                <a:srgbClr val="0C2D69"/>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1365-6A11-4D2C-A586-41215F74B123}" type="slidenum">
              <a:rPr kumimoji="0" lang="fr-LU" sz="1200" b="0" i="0" u="none" strike="noStrike" kern="1200" cap="none" spc="0" normalizeH="0" baseline="0" noProof="0" smtClean="0">
                <a:ln>
                  <a:noFill/>
                </a:ln>
                <a:solidFill>
                  <a:srgbClr val="0C2D69"/>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LU" sz="1200" b="0" i="0" u="none" strike="noStrike" kern="1200" cap="none" spc="0" normalizeH="0" baseline="0" noProof="0" dirty="0">
              <a:ln>
                <a:noFill/>
              </a:ln>
              <a:solidFill>
                <a:srgbClr val="0C2D69"/>
              </a:solidFill>
              <a:effectLst/>
              <a:uLnTx/>
              <a:uFillTx/>
              <a:latin typeface="Calibri" panose="020F0502020204030204"/>
              <a:ea typeface="+mn-ea"/>
              <a:cs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8838" y="5081529"/>
            <a:ext cx="2276653" cy="15177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747158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Décisions et recours</a:t>
            </a:r>
            <a:endParaRPr lang="fr-LU" dirty="0"/>
          </a:p>
        </p:txBody>
      </p:sp>
      <p:sp>
        <p:nvSpPr>
          <p:cNvPr id="3" name="Content Placeholder 2"/>
          <p:cNvSpPr>
            <a:spLocks noGrp="1"/>
          </p:cNvSpPr>
          <p:nvPr>
            <p:ph idx="1"/>
          </p:nvPr>
        </p:nvSpPr>
        <p:spPr/>
        <p:txBody>
          <a:bodyPr/>
          <a:lstStyle/>
          <a:p>
            <a:r>
              <a:rPr lang="fr-LU" b="1" dirty="0">
                <a:solidFill>
                  <a:srgbClr val="0C2D69"/>
                </a:solidFill>
              </a:rPr>
              <a:t>décision présidentielle </a:t>
            </a:r>
            <a:r>
              <a:rPr lang="fr-LU" dirty="0"/>
              <a:t>motivée susceptible d’opposition dans les 40 jours à p. de la notification </a:t>
            </a:r>
          </a:p>
          <a:p>
            <a:r>
              <a:rPr lang="fr-LU" b="1" dirty="0">
                <a:solidFill>
                  <a:srgbClr val="0C2D69"/>
                </a:solidFill>
              </a:rPr>
              <a:t>décision</a:t>
            </a:r>
            <a:r>
              <a:rPr lang="fr-LU" dirty="0"/>
              <a:t> motivée du </a:t>
            </a:r>
            <a:r>
              <a:rPr lang="fr-LU" b="1" dirty="0" smtClean="0">
                <a:solidFill>
                  <a:srgbClr val="0C2D69"/>
                </a:solidFill>
              </a:rPr>
              <a:t>conseil d’administration </a:t>
            </a:r>
            <a:r>
              <a:rPr lang="fr-LU" dirty="0" smtClean="0"/>
              <a:t>susceptible </a:t>
            </a:r>
            <a:r>
              <a:rPr lang="fr-LU" dirty="0"/>
              <a:t>d’un recours devant le Conseil arbitral de la sécurité sociale dans les 40 jours</a:t>
            </a:r>
          </a:p>
          <a:p>
            <a:r>
              <a:rPr lang="fr-LU" b="1" dirty="0">
                <a:solidFill>
                  <a:srgbClr val="0C2D69"/>
                </a:solidFill>
              </a:rPr>
              <a:t>jugement</a:t>
            </a:r>
            <a:r>
              <a:rPr lang="fr-LU" dirty="0"/>
              <a:t> du </a:t>
            </a:r>
            <a:r>
              <a:rPr lang="fr-LU" b="1" dirty="0">
                <a:solidFill>
                  <a:srgbClr val="0C2D69"/>
                </a:solidFill>
              </a:rPr>
              <a:t>CASS</a:t>
            </a:r>
            <a:r>
              <a:rPr lang="fr-LU" dirty="0"/>
              <a:t> susceptible d’appel devant le Conseil </a:t>
            </a:r>
            <a:r>
              <a:rPr lang="fr-LU" dirty="0" smtClean="0"/>
              <a:t>supérieur </a:t>
            </a:r>
            <a:r>
              <a:rPr lang="fr-LU" dirty="0"/>
              <a:t>de la sécurité sociale: 40 jours 	</a:t>
            </a:r>
          </a:p>
          <a:p>
            <a:r>
              <a:rPr lang="fr-LU" b="1" dirty="0">
                <a:solidFill>
                  <a:srgbClr val="0C2D69"/>
                </a:solidFill>
              </a:rPr>
              <a:t>arrêt </a:t>
            </a:r>
            <a:r>
              <a:rPr lang="fr-LU" dirty="0"/>
              <a:t>du </a:t>
            </a:r>
            <a:r>
              <a:rPr lang="fr-LU" b="1" dirty="0">
                <a:solidFill>
                  <a:srgbClr val="0C2D69"/>
                </a:solidFill>
              </a:rPr>
              <a:t>CSSS</a:t>
            </a:r>
            <a:r>
              <a:rPr lang="fr-LU" dirty="0"/>
              <a:t> (susceptible d’un pourvoi en cassation dans </a:t>
            </a:r>
            <a:r>
              <a:rPr lang="fr-LU" dirty="0" smtClean="0"/>
              <a:t>certains </a:t>
            </a:r>
            <a:r>
              <a:rPr lang="fr-LU" dirty="0"/>
              <a:t>cas limités)</a:t>
            </a:r>
          </a:p>
          <a:p>
            <a:endParaRPr lang="fr-LU" dirty="0"/>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37</a:t>
            </a:fld>
            <a:endParaRPr lang="fr-LU" dirty="0"/>
          </a:p>
        </p:txBody>
      </p:sp>
    </p:spTree>
    <p:extLst>
      <p:ext uri="{BB962C8B-B14F-4D97-AF65-F5344CB8AC3E}">
        <p14:creationId xmlns:p14="http://schemas.microsoft.com/office/powerpoint/2010/main" val="35166977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LU" dirty="0" smtClean="0"/>
              <a:t>Prestations</a:t>
            </a:r>
            <a:br>
              <a:rPr lang="fr-LU" dirty="0" smtClean="0"/>
            </a:br>
            <a:r>
              <a:rPr lang="fr-LU" sz="2800" dirty="0" smtClean="0"/>
              <a:t>(depuis le 01.01.2011)</a:t>
            </a:r>
            <a:endParaRPr lang="fr-LU" sz="2800" dirty="0"/>
          </a:p>
        </p:txBody>
      </p:sp>
      <p:sp>
        <p:nvSpPr>
          <p:cNvPr id="5" name="Footer Placeholder 4"/>
          <p:cNvSpPr>
            <a:spLocks noGrp="1"/>
          </p:cNvSpPr>
          <p:nvPr>
            <p:ph type="ftr" sz="quarter" idx="11"/>
          </p:nvPr>
        </p:nvSpPr>
        <p:spPr/>
        <p:txBody>
          <a:bodyPr/>
          <a:lstStyle/>
          <a:p>
            <a:endParaRPr lang="fr-LU"/>
          </a:p>
        </p:txBody>
      </p:sp>
      <p:sp>
        <p:nvSpPr>
          <p:cNvPr id="6" name="Slide Number Placeholder 5"/>
          <p:cNvSpPr>
            <a:spLocks noGrp="1"/>
          </p:cNvSpPr>
          <p:nvPr>
            <p:ph type="sldNum" sz="quarter" idx="12"/>
          </p:nvPr>
        </p:nvSpPr>
        <p:spPr/>
        <p:txBody>
          <a:bodyPr/>
          <a:lstStyle/>
          <a:p>
            <a:fld id="{E18F1365-6A11-4D2C-A586-41215F74B123}" type="slidenum">
              <a:rPr lang="fr-LU" smtClean="0"/>
              <a:pPr/>
              <a:t>38</a:t>
            </a:fld>
            <a:endParaRPr lang="fr-LU"/>
          </a:p>
        </p:txBody>
      </p:sp>
    </p:spTree>
    <p:extLst>
      <p:ext uri="{BB962C8B-B14F-4D97-AF65-F5344CB8AC3E}">
        <p14:creationId xmlns:p14="http://schemas.microsoft.com/office/powerpoint/2010/main" val="34130236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Soins de santé</a:t>
            </a:r>
            <a:endParaRPr lang="fr-LU" dirty="0"/>
          </a:p>
        </p:txBody>
      </p:sp>
      <p:sp>
        <p:nvSpPr>
          <p:cNvPr id="4" name="Content Placeholder 3"/>
          <p:cNvSpPr>
            <a:spLocks noGrp="1"/>
          </p:cNvSpPr>
          <p:nvPr>
            <p:ph sz="half" idx="2"/>
          </p:nvPr>
        </p:nvSpPr>
        <p:spPr>
          <a:xfrm>
            <a:off x="639262" y="1999749"/>
            <a:ext cx="5157787" cy="3684588"/>
          </a:xfrm>
        </p:spPr>
        <p:txBody>
          <a:bodyPr/>
          <a:lstStyle/>
          <a:p>
            <a:r>
              <a:rPr lang="fr-LU" dirty="0"/>
              <a:t>traitement médical stationnaire et ambulatoire</a:t>
            </a:r>
          </a:p>
          <a:p>
            <a:r>
              <a:rPr lang="fr-LU" dirty="0"/>
              <a:t>médicaments et prothèses</a:t>
            </a:r>
          </a:p>
          <a:p>
            <a:r>
              <a:rPr lang="fr-LU" dirty="0"/>
              <a:t>analyses et examens de laboratoire</a:t>
            </a:r>
          </a:p>
          <a:p>
            <a:r>
              <a:rPr lang="fr-LU" dirty="0"/>
              <a:t>traitement de réhabilitation, cures thérapeutiques</a:t>
            </a:r>
          </a:p>
          <a:p>
            <a:r>
              <a:rPr lang="fr-LU" dirty="0"/>
              <a:t>prestations de l’assurance dépendance</a:t>
            </a:r>
          </a:p>
          <a:p>
            <a:endParaRPr lang="fr-LU" dirty="0"/>
          </a:p>
        </p:txBody>
      </p:sp>
      <p:pic>
        <p:nvPicPr>
          <p:cNvPr id="10" name="Content Placeholder 9"/>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252410" y="2117512"/>
            <a:ext cx="4973128" cy="32938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Footer Placeholder 7"/>
          <p:cNvSpPr>
            <a:spLocks noGrp="1"/>
          </p:cNvSpPr>
          <p:nvPr>
            <p:ph type="ftr" sz="quarter" idx="11"/>
          </p:nvPr>
        </p:nvSpPr>
        <p:spPr/>
        <p:txBody>
          <a:bodyPr/>
          <a:lstStyle/>
          <a:p>
            <a:endParaRPr lang="fr-LU" dirty="0"/>
          </a:p>
        </p:txBody>
      </p:sp>
      <p:sp>
        <p:nvSpPr>
          <p:cNvPr id="9" name="Slide Number Placeholder 8"/>
          <p:cNvSpPr>
            <a:spLocks noGrp="1"/>
          </p:cNvSpPr>
          <p:nvPr>
            <p:ph type="sldNum" sz="quarter" idx="12"/>
          </p:nvPr>
        </p:nvSpPr>
        <p:spPr/>
        <p:txBody>
          <a:bodyPr/>
          <a:lstStyle/>
          <a:p>
            <a:fld id="{E18F1365-6A11-4D2C-A586-41215F74B123}" type="slidenum">
              <a:rPr lang="fr-LU" smtClean="0"/>
              <a:pPr/>
              <a:t>39</a:t>
            </a:fld>
            <a:endParaRPr lang="fr-LU" dirty="0"/>
          </a:p>
        </p:txBody>
      </p:sp>
    </p:spTree>
    <p:extLst>
      <p:ext uri="{BB962C8B-B14F-4D97-AF65-F5344CB8AC3E}">
        <p14:creationId xmlns:p14="http://schemas.microsoft.com/office/powerpoint/2010/main" val="30605719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LU" dirty="0" smtClean="0"/>
              <a:t>Fonctionnement de l’AAA</a:t>
            </a:r>
            <a:endParaRPr lang="fr-LU"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LU" sz="12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1365-6A11-4D2C-A586-41215F74B123}" type="slidenum">
              <a:rPr kumimoji="0" lang="fr-LU" sz="1200" b="0" i="0" u="none" strike="noStrike" kern="1200" cap="none" spc="0" normalizeH="0" baseline="0" noProof="0" smtClean="0">
                <a:ln>
                  <a:noFill/>
                </a:ln>
                <a:solidFill>
                  <a:prstClr val="white"/>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LU" sz="12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270146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Dégât matériel</a:t>
            </a:r>
            <a:endParaRPr lang="fr-LU" dirty="0"/>
          </a:p>
        </p:txBody>
      </p:sp>
      <p:sp>
        <p:nvSpPr>
          <p:cNvPr id="4" name="Content Placeholder 3"/>
          <p:cNvSpPr>
            <a:spLocks noGrp="1"/>
          </p:cNvSpPr>
          <p:nvPr>
            <p:ph sz="half" idx="2"/>
          </p:nvPr>
        </p:nvSpPr>
        <p:spPr>
          <a:xfrm>
            <a:off x="663325" y="1971699"/>
            <a:ext cx="5737475" cy="3923775"/>
          </a:xfrm>
        </p:spPr>
        <p:txBody>
          <a:bodyPr>
            <a:normAutofit fontScale="85000" lnSpcReduction="10000"/>
          </a:bodyPr>
          <a:lstStyle/>
          <a:p>
            <a:r>
              <a:rPr lang="fr-LU" b="1" dirty="0">
                <a:solidFill>
                  <a:srgbClr val="0C2D69"/>
                </a:solidFill>
              </a:rPr>
              <a:t>Dégât matériel accessoire </a:t>
            </a:r>
            <a:r>
              <a:rPr lang="fr-LU" dirty="0"/>
              <a:t>à une lésion corporelle (</a:t>
            </a:r>
            <a:r>
              <a:rPr lang="fr-LU" dirty="0" smtClean="0"/>
              <a:t>p.ex</a:t>
            </a:r>
            <a:r>
              <a:rPr lang="fr-LU" dirty="0"/>
              <a:t>. dégât vestimentaire</a:t>
            </a:r>
            <a:r>
              <a:rPr lang="fr-LU" dirty="0" smtClean="0"/>
              <a:t>)</a:t>
            </a:r>
          </a:p>
          <a:p>
            <a:endParaRPr lang="fr-LU" dirty="0"/>
          </a:p>
          <a:p>
            <a:r>
              <a:rPr lang="fr-LU" b="1" dirty="0">
                <a:solidFill>
                  <a:srgbClr val="0C2D69"/>
                </a:solidFill>
              </a:rPr>
              <a:t>Dégât au véhicule </a:t>
            </a:r>
            <a:r>
              <a:rPr lang="fr-LU" b="1" dirty="0" err="1"/>
              <a:t>ssi</a:t>
            </a:r>
            <a:r>
              <a:rPr lang="fr-LU" dirty="0"/>
              <a:t>:</a:t>
            </a:r>
          </a:p>
          <a:p>
            <a:pPr marL="0" indent="0">
              <a:buNone/>
            </a:pPr>
            <a:r>
              <a:rPr lang="fr-LU" dirty="0" smtClean="0"/>
              <a:t>1</a:t>
            </a:r>
            <a:r>
              <a:rPr lang="fr-LU" dirty="0"/>
              <a:t>. </a:t>
            </a:r>
            <a:r>
              <a:rPr lang="fr-LU" dirty="0" smtClean="0"/>
              <a:t>Accident </a:t>
            </a:r>
            <a:r>
              <a:rPr lang="fr-LU" dirty="0"/>
              <a:t>sur la voie publique </a:t>
            </a:r>
          </a:p>
          <a:p>
            <a:pPr marL="0" indent="0">
              <a:buNone/>
            </a:pPr>
            <a:r>
              <a:rPr lang="fr-LU" dirty="0" smtClean="0"/>
              <a:t>2</a:t>
            </a:r>
            <a:r>
              <a:rPr lang="fr-LU" dirty="0"/>
              <a:t>. D</a:t>
            </a:r>
            <a:r>
              <a:rPr lang="fr-LU" dirty="0" smtClean="0"/>
              <a:t>ommage </a:t>
            </a:r>
            <a:r>
              <a:rPr lang="fr-LU" dirty="0"/>
              <a:t>non indemnisable à un autre titre </a:t>
            </a:r>
            <a:endParaRPr lang="fr-LU" dirty="0" smtClean="0"/>
          </a:p>
          <a:p>
            <a:pPr marL="0" indent="0">
              <a:buNone/>
            </a:pPr>
            <a:r>
              <a:rPr lang="fr-LU" dirty="0" smtClean="0"/>
              <a:t>3. Indemnisation </a:t>
            </a:r>
            <a:r>
              <a:rPr lang="fr-LU" dirty="0"/>
              <a:t>avec application systématique d’une franchise légale fixée à 2/3 du SSM mais plus besoin de prouver une lésion corporelle </a:t>
            </a:r>
            <a:endParaRPr lang="fr-LU" dirty="0" smtClean="0"/>
          </a:p>
          <a:p>
            <a:pPr marL="0" indent="0">
              <a:buNone/>
            </a:pPr>
            <a:r>
              <a:rPr lang="fr-LU" dirty="0" smtClean="0">
                <a:sym typeface="Wingdings" panose="05000000000000000000" pitchFamily="2" charset="2"/>
              </a:rPr>
              <a:t></a:t>
            </a:r>
            <a:r>
              <a:rPr lang="fr-LU" dirty="0" smtClean="0"/>
              <a:t>demande </a:t>
            </a:r>
            <a:r>
              <a:rPr lang="fr-LU" dirty="0"/>
              <a:t>à faire endéans l’année de l’accident</a:t>
            </a:r>
          </a:p>
          <a:p>
            <a:endParaRPr lang="fr-LU" dirty="0"/>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LU" sz="1200" b="0" i="0" u="none" strike="noStrike" kern="1200" cap="none" spc="0" normalizeH="0" baseline="0" noProof="0" dirty="0">
              <a:ln>
                <a:noFill/>
              </a:ln>
              <a:solidFill>
                <a:srgbClr val="0C2D69"/>
              </a:solidFill>
              <a:effectLst/>
              <a:uLnTx/>
              <a:uFillTx/>
              <a:latin typeface="Calibri" panose="020F0502020204030204"/>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1365-6A11-4D2C-A586-41215F74B123}" type="slidenum">
              <a:rPr kumimoji="0" lang="fr-LU" sz="1200" b="0" i="0" u="none" strike="noStrike" kern="1200" cap="none" spc="0" normalizeH="0" baseline="0" noProof="0" smtClean="0">
                <a:ln>
                  <a:noFill/>
                </a:ln>
                <a:solidFill>
                  <a:srgbClr val="0C2D69"/>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LU" sz="1200" b="0" i="0" u="none" strike="noStrike" kern="1200" cap="none" spc="0" normalizeH="0" baseline="0" noProof="0" dirty="0">
              <a:ln>
                <a:noFill/>
              </a:ln>
              <a:solidFill>
                <a:srgbClr val="0C2D69"/>
              </a:solidFill>
              <a:effectLst/>
              <a:uLnTx/>
              <a:uFillTx/>
              <a:latin typeface="Calibri" panose="020F0502020204030204"/>
              <a:ea typeface="+mn-ea"/>
              <a:cs typeface="Arial" panose="020B0604020202020204" pitchFamily="34" charset="0"/>
            </a:endParaRPr>
          </a:p>
        </p:txBody>
      </p:sp>
      <p:pic>
        <p:nvPicPr>
          <p:cNvPr id="11" name="Content Placeholder 10"/>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7008452" y="2200347"/>
            <a:ext cx="4435167" cy="29571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251488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LU" dirty="0" smtClean="0"/>
              <a:t>Prestations pendant les 78 premières</a:t>
            </a:r>
            <a:br>
              <a:rPr lang="fr-LU" dirty="0" smtClean="0"/>
            </a:br>
            <a:r>
              <a:rPr lang="fr-LU" dirty="0" smtClean="0"/>
              <a:t>semaines</a:t>
            </a:r>
            <a:endParaRPr lang="fr-LU" dirty="0"/>
          </a:p>
        </p:txBody>
      </p:sp>
      <p:sp>
        <p:nvSpPr>
          <p:cNvPr id="3" name="Text Placeholder 2"/>
          <p:cNvSpPr>
            <a:spLocks noGrp="1"/>
          </p:cNvSpPr>
          <p:nvPr>
            <p:ph type="body" idx="1"/>
          </p:nvPr>
        </p:nvSpPr>
        <p:spPr/>
        <p:txBody>
          <a:bodyPr>
            <a:normAutofit fontScale="77500" lnSpcReduction="20000"/>
          </a:bodyPr>
          <a:lstStyle/>
          <a:p>
            <a:r>
              <a:rPr lang="fr-LU" dirty="0" smtClean="0"/>
              <a:t>13 </a:t>
            </a:r>
            <a:r>
              <a:rPr lang="fr-LU" dirty="0"/>
              <a:t>premières semaines (en moyenne) si ITT imputable à un accident du travail: </a:t>
            </a:r>
          </a:p>
        </p:txBody>
      </p:sp>
      <p:sp>
        <p:nvSpPr>
          <p:cNvPr id="4" name="Content Placeholder 3"/>
          <p:cNvSpPr>
            <a:spLocks noGrp="1"/>
          </p:cNvSpPr>
          <p:nvPr>
            <p:ph sz="half" idx="2"/>
          </p:nvPr>
        </p:nvSpPr>
        <p:spPr/>
        <p:txBody>
          <a:bodyPr/>
          <a:lstStyle/>
          <a:p>
            <a:pPr algn="just"/>
            <a:r>
              <a:rPr lang="fr-LU" dirty="0" smtClean="0"/>
              <a:t>salariés</a:t>
            </a:r>
            <a:r>
              <a:rPr lang="fr-LU" dirty="0"/>
              <a:t>: l’AAA prend en charge les 80% du salaire que </a:t>
            </a:r>
            <a:r>
              <a:rPr lang="fr-LU" dirty="0" smtClean="0"/>
              <a:t>la Mutualité </a:t>
            </a:r>
            <a:r>
              <a:rPr lang="fr-LU" dirty="0"/>
              <a:t>des employeurs a remboursé à l’employeur tenu de </a:t>
            </a:r>
            <a:r>
              <a:rPr lang="fr-LU" dirty="0" smtClean="0"/>
              <a:t>continuer </a:t>
            </a:r>
            <a:r>
              <a:rPr lang="fr-LU" dirty="0"/>
              <a:t>à payer le salaire</a:t>
            </a:r>
          </a:p>
          <a:p>
            <a:pPr algn="just"/>
            <a:r>
              <a:rPr lang="fr-LU" dirty="0" smtClean="0"/>
              <a:t>non </a:t>
            </a:r>
            <a:r>
              <a:rPr lang="fr-LU" dirty="0"/>
              <a:t>salariés: l’indemnité (80 % de l’assiette </a:t>
            </a:r>
            <a:r>
              <a:rPr lang="fr-LU" dirty="0" err="1"/>
              <a:t>cotisable</a:t>
            </a:r>
            <a:r>
              <a:rPr lang="fr-LU" dirty="0"/>
              <a:t>) payée </a:t>
            </a:r>
            <a:r>
              <a:rPr lang="fr-LU" dirty="0" smtClean="0"/>
              <a:t>par la Mutualité </a:t>
            </a:r>
            <a:r>
              <a:rPr lang="fr-LU" dirty="0"/>
              <a:t>pour compte et à charge de l’AAA</a:t>
            </a:r>
          </a:p>
          <a:p>
            <a:endParaRPr lang="fr-LU" dirty="0"/>
          </a:p>
        </p:txBody>
      </p:sp>
      <p:sp>
        <p:nvSpPr>
          <p:cNvPr id="5" name="Text Placeholder 4"/>
          <p:cNvSpPr>
            <a:spLocks noGrp="1"/>
          </p:cNvSpPr>
          <p:nvPr>
            <p:ph type="body" sz="quarter" idx="3"/>
          </p:nvPr>
        </p:nvSpPr>
        <p:spPr>
          <a:xfrm>
            <a:off x="6709610" y="1695451"/>
            <a:ext cx="5183188" cy="823912"/>
          </a:xfrm>
        </p:spPr>
        <p:txBody>
          <a:bodyPr>
            <a:normAutofit/>
          </a:bodyPr>
          <a:lstStyle/>
          <a:p>
            <a:r>
              <a:rPr lang="fr-LU" sz="2200" dirty="0"/>
              <a:t>Après +/-13 semaines: indemnité pécuniaire de maladie</a:t>
            </a:r>
          </a:p>
        </p:txBody>
      </p:sp>
      <p:sp>
        <p:nvSpPr>
          <p:cNvPr id="6" name="Content Placeholder 5"/>
          <p:cNvSpPr>
            <a:spLocks noGrp="1"/>
          </p:cNvSpPr>
          <p:nvPr>
            <p:ph sz="quarter" idx="4"/>
          </p:nvPr>
        </p:nvSpPr>
        <p:spPr>
          <a:xfrm>
            <a:off x="6709610" y="2519363"/>
            <a:ext cx="5183188" cy="2580272"/>
          </a:xfrm>
        </p:spPr>
        <p:txBody>
          <a:bodyPr/>
          <a:lstStyle/>
          <a:p>
            <a:r>
              <a:rPr lang="fr-LU" dirty="0" smtClean="0"/>
              <a:t>calcul </a:t>
            </a:r>
            <a:r>
              <a:rPr lang="fr-LU" dirty="0"/>
              <a:t>et conditions cf. assurance maladie (max. </a:t>
            </a:r>
            <a:r>
              <a:rPr lang="fr-LU" dirty="0" smtClean="0"/>
              <a:t>78 </a:t>
            </a:r>
            <a:r>
              <a:rPr lang="fr-LU" dirty="0"/>
              <a:t>semaines au 	  cours d’une période de référence de 104 </a:t>
            </a:r>
            <a:r>
              <a:rPr lang="fr-LU" dirty="0" smtClean="0"/>
              <a:t>semaines)</a:t>
            </a:r>
          </a:p>
          <a:p>
            <a:r>
              <a:rPr lang="fr-LU" dirty="0" smtClean="0"/>
              <a:t>payée </a:t>
            </a:r>
            <a:r>
              <a:rPr lang="fr-LU" dirty="0"/>
              <a:t>par la CNS pour compte et à charge de </a:t>
            </a:r>
            <a:r>
              <a:rPr lang="fr-LU" dirty="0" smtClean="0"/>
              <a:t>l’AAA</a:t>
            </a:r>
            <a:r>
              <a:rPr lang="fr-LU" dirty="0"/>
              <a:t>	</a:t>
            </a:r>
          </a:p>
          <a:p>
            <a:endParaRPr lang="fr-LU" dirty="0"/>
          </a:p>
        </p:txBody>
      </p:sp>
      <p:sp>
        <p:nvSpPr>
          <p:cNvPr id="8" name="Footer Placeholder 7"/>
          <p:cNvSpPr>
            <a:spLocks noGrp="1"/>
          </p:cNvSpPr>
          <p:nvPr>
            <p:ph type="ftr" sz="quarter" idx="11"/>
          </p:nvPr>
        </p:nvSpPr>
        <p:spPr/>
        <p:txBody>
          <a:bodyPr/>
          <a:lstStyle/>
          <a:p>
            <a:endParaRPr lang="fr-LU" dirty="0"/>
          </a:p>
        </p:txBody>
      </p:sp>
      <p:sp>
        <p:nvSpPr>
          <p:cNvPr id="9" name="Slide Number Placeholder 8"/>
          <p:cNvSpPr>
            <a:spLocks noGrp="1"/>
          </p:cNvSpPr>
          <p:nvPr>
            <p:ph type="sldNum" sz="quarter" idx="12"/>
          </p:nvPr>
        </p:nvSpPr>
        <p:spPr/>
        <p:txBody>
          <a:bodyPr/>
          <a:lstStyle/>
          <a:p>
            <a:fld id="{E18F1365-6A11-4D2C-A586-41215F74B123}" type="slidenum">
              <a:rPr lang="fr-LU" smtClean="0"/>
              <a:pPr/>
              <a:t>41</a:t>
            </a:fld>
            <a:endParaRPr lang="fr-LU"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208" y="5020574"/>
            <a:ext cx="2438783" cy="16285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452658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Rentes</a:t>
            </a:r>
            <a:endParaRPr lang="fr-LU" sz="3200" dirty="0"/>
          </a:p>
        </p:txBody>
      </p:sp>
      <p:sp>
        <p:nvSpPr>
          <p:cNvPr id="3" name="Content Placeholder 2"/>
          <p:cNvSpPr>
            <a:spLocks noGrp="1"/>
          </p:cNvSpPr>
          <p:nvPr>
            <p:ph idx="1"/>
          </p:nvPr>
        </p:nvSpPr>
        <p:spPr/>
        <p:txBody>
          <a:bodyPr>
            <a:normAutofit fontScale="70000" lnSpcReduction="20000"/>
          </a:bodyPr>
          <a:lstStyle/>
          <a:p>
            <a:pPr marL="0" indent="0">
              <a:buNone/>
            </a:pPr>
            <a:r>
              <a:rPr lang="fr-LU" b="1" dirty="0">
                <a:solidFill>
                  <a:srgbClr val="0C2D69"/>
                </a:solidFill>
              </a:rPr>
              <a:t>Rente complète</a:t>
            </a:r>
          </a:p>
          <a:p>
            <a:r>
              <a:rPr lang="fr-LU" dirty="0" smtClean="0"/>
              <a:t>incapacité </a:t>
            </a:r>
            <a:r>
              <a:rPr lang="fr-LU" dirty="0"/>
              <a:t>de travail totale due à </a:t>
            </a:r>
            <a:r>
              <a:rPr lang="fr-LU" dirty="0" smtClean="0"/>
              <a:t>l’accident</a:t>
            </a:r>
          </a:p>
          <a:p>
            <a:r>
              <a:rPr lang="fr-LU" dirty="0" smtClean="0"/>
              <a:t>fin </a:t>
            </a:r>
            <a:r>
              <a:rPr lang="fr-LU" dirty="0"/>
              <a:t>du droit / pas de droit à l’indemnité pécuniaire</a:t>
            </a:r>
          </a:p>
          <a:p>
            <a:r>
              <a:rPr lang="fr-LU" dirty="0" smtClean="0"/>
              <a:t>défaut </a:t>
            </a:r>
            <a:r>
              <a:rPr lang="fr-LU" dirty="0"/>
              <a:t>de conservation de la </a:t>
            </a:r>
            <a:r>
              <a:rPr lang="fr-LU" dirty="0" smtClean="0"/>
              <a:t>rémunération</a:t>
            </a:r>
            <a:endParaRPr lang="fr-LU" dirty="0"/>
          </a:p>
          <a:p>
            <a:pPr marL="0" indent="0">
              <a:buNone/>
            </a:pPr>
            <a:r>
              <a:rPr lang="fr-LU" b="1" dirty="0" smtClean="0">
                <a:solidFill>
                  <a:srgbClr val="0C2D69"/>
                </a:solidFill>
              </a:rPr>
              <a:t>Rente </a:t>
            </a:r>
            <a:r>
              <a:rPr lang="fr-LU" b="1" dirty="0">
                <a:solidFill>
                  <a:srgbClr val="0C2D69"/>
                </a:solidFill>
              </a:rPr>
              <a:t>partielle </a:t>
            </a:r>
          </a:p>
          <a:p>
            <a:r>
              <a:rPr lang="fr-LU" dirty="0" smtClean="0"/>
              <a:t>perte </a:t>
            </a:r>
            <a:r>
              <a:rPr lang="fr-LU" dirty="0"/>
              <a:t>de salaire due aux séquelles de l’accident</a:t>
            </a:r>
          </a:p>
          <a:p>
            <a:r>
              <a:rPr lang="fr-LU" dirty="0" smtClean="0"/>
              <a:t>perte </a:t>
            </a:r>
            <a:r>
              <a:rPr lang="fr-LU" dirty="0"/>
              <a:t>de 10% au moins après reprise d’une activité </a:t>
            </a:r>
          </a:p>
          <a:p>
            <a:r>
              <a:rPr lang="fr-LU" dirty="0" smtClean="0"/>
              <a:t>incapacité </a:t>
            </a:r>
            <a:r>
              <a:rPr lang="fr-LU" dirty="0"/>
              <a:t>permanente de 10% au moins à la consolidation</a:t>
            </a:r>
          </a:p>
          <a:p>
            <a:pPr marL="0" indent="0">
              <a:buNone/>
            </a:pPr>
            <a:r>
              <a:rPr lang="fr-LU" b="1" dirty="0" smtClean="0">
                <a:solidFill>
                  <a:srgbClr val="0C2D69"/>
                </a:solidFill>
              </a:rPr>
              <a:t>Rente </a:t>
            </a:r>
            <a:r>
              <a:rPr lang="fr-LU" b="1" dirty="0">
                <a:solidFill>
                  <a:srgbClr val="0C2D69"/>
                </a:solidFill>
              </a:rPr>
              <a:t>professionnelle d’attente en cas de reconversion professionnelle </a:t>
            </a:r>
          </a:p>
          <a:p>
            <a:r>
              <a:rPr lang="fr-LU" dirty="0" smtClean="0"/>
              <a:t>impossibilité </a:t>
            </a:r>
            <a:r>
              <a:rPr lang="fr-LU" dirty="0"/>
              <a:t>d’exercer dernier poste de travail due à l’accident	  </a:t>
            </a:r>
          </a:p>
          <a:p>
            <a:r>
              <a:rPr lang="fr-LU" dirty="0" smtClean="0"/>
              <a:t>remplace </a:t>
            </a:r>
            <a:r>
              <a:rPr lang="fr-LU" dirty="0"/>
              <a:t>l’indemnité de chômage + l’indemnité d’attente </a:t>
            </a:r>
            <a:r>
              <a:rPr lang="fr-LU" dirty="0" smtClean="0"/>
              <a:t>jusqu’au reclassement</a:t>
            </a:r>
          </a:p>
          <a:p>
            <a:r>
              <a:rPr lang="fr-LU" dirty="0" smtClean="0"/>
              <a:t>inscription </a:t>
            </a:r>
            <a:r>
              <a:rPr lang="fr-LU" dirty="0"/>
              <a:t>à l’ADEM + mesures de </a:t>
            </a:r>
            <a:r>
              <a:rPr lang="fr-LU" dirty="0" smtClean="0"/>
              <a:t>reconversion</a:t>
            </a:r>
          </a:p>
          <a:p>
            <a:r>
              <a:rPr lang="fr-LU" dirty="0" smtClean="0"/>
              <a:t>incapacité </a:t>
            </a:r>
            <a:r>
              <a:rPr lang="fr-LU" dirty="0"/>
              <a:t>permanente de 10% au moins à la </a:t>
            </a:r>
            <a:r>
              <a:rPr lang="fr-LU" dirty="0" smtClean="0"/>
              <a:t>consolidation</a:t>
            </a:r>
            <a:endParaRPr lang="fr-LU" dirty="0"/>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42</a:t>
            </a:fld>
            <a:endParaRPr lang="fr-LU"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3106024"/>
            <a:ext cx="1526393" cy="11451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0919" r="8754"/>
          <a:stretch/>
        </p:blipFill>
        <p:spPr>
          <a:xfrm>
            <a:off x="6425727" y="1690688"/>
            <a:ext cx="1687259" cy="9748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2548" y="4787660"/>
            <a:ext cx="1729794" cy="11531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514361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057" y="365125"/>
            <a:ext cx="11008743" cy="1325563"/>
          </a:xfrm>
        </p:spPr>
        <p:txBody>
          <a:bodyPr/>
          <a:lstStyle/>
          <a:p>
            <a:r>
              <a:rPr lang="fr-LU" dirty="0" smtClean="0"/>
              <a:t>Indemnités </a:t>
            </a:r>
            <a:r>
              <a:rPr lang="fr-LU" dirty="0"/>
              <a:t>pour préjudices </a:t>
            </a:r>
            <a:r>
              <a:rPr lang="fr-LU" dirty="0" smtClean="0"/>
              <a:t/>
            </a:r>
            <a:br>
              <a:rPr lang="fr-LU" dirty="0" smtClean="0"/>
            </a:br>
            <a:r>
              <a:rPr lang="fr-LU" dirty="0" smtClean="0"/>
              <a:t>extrapatrimoniaux</a:t>
            </a:r>
            <a:endParaRPr lang="fr-LU" dirty="0"/>
          </a:p>
        </p:txBody>
      </p:sp>
      <p:sp>
        <p:nvSpPr>
          <p:cNvPr id="3" name="Content Placeholder 2"/>
          <p:cNvSpPr>
            <a:spLocks noGrp="1"/>
          </p:cNvSpPr>
          <p:nvPr>
            <p:ph idx="1"/>
          </p:nvPr>
        </p:nvSpPr>
        <p:spPr>
          <a:xfrm>
            <a:off x="751937" y="2005012"/>
            <a:ext cx="8357558" cy="4351338"/>
          </a:xfrm>
        </p:spPr>
        <p:txBody>
          <a:bodyPr>
            <a:normAutofit/>
          </a:bodyPr>
          <a:lstStyle/>
          <a:p>
            <a:pPr marL="0" indent="0">
              <a:buNone/>
            </a:pPr>
            <a:r>
              <a:rPr lang="fr-LU" sz="1800" b="1" dirty="0" smtClean="0">
                <a:solidFill>
                  <a:srgbClr val="0C2D69"/>
                </a:solidFill>
              </a:rPr>
              <a:t>Indemnité </a:t>
            </a:r>
            <a:r>
              <a:rPr lang="fr-LU" sz="1800" b="1" dirty="0">
                <a:solidFill>
                  <a:srgbClr val="0C2D69"/>
                </a:solidFill>
              </a:rPr>
              <a:t>pour préjudice physiologique et d’agrément (</a:t>
            </a:r>
            <a:r>
              <a:rPr lang="fr-LU" sz="1800" b="1" dirty="0" smtClean="0">
                <a:solidFill>
                  <a:srgbClr val="0C2D69"/>
                </a:solidFill>
              </a:rPr>
              <a:t>art.119 du CSS)</a:t>
            </a:r>
            <a:endParaRPr lang="fr-LU" sz="1800" b="1" dirty="0">
              <a:solidFill>
                <a:srgbClr val="0C2D69"/>
              </a:solidFill>
            </a:endParaRPr>
          </a:p>
          <a:p>
            <a:pPr marL="0" indent="0">
              <a:buNone/>
            </a:pPr>
            <a:r>
              <a:rPr lang="fr-LU" sz="1800" dirty="0"/>
              <a:t>si séquelles définitives de l’accident, fonction du taux d’incapacité permanente (capital si taux d’IPP ≤ 20%, sinon paiement mensuel) </a:t>
            </a:r>
          </a:p>
          <a:p>
            <a:pPr marL="0" indent="0">
              <a:buNone/>
            </a:pPr>
            <a:r>
              <a:rPr lang="fr-LU" sz="1800" b="1" dirty="0">
                <a:solidFill>
                  <a:srgbClr val="0C2D69"/>
                </a:solidFill>
              </a:rPr>
              <a:t>Indemnité pour préjudice moral (</a:t>
            </a:r>
            <a:r>
              <a:rPr lang="fr-LU" sz="1800" b="1" dirty="0" err="1">
                <a:solidFill>
                  <a:srgbClr val="0C2D69"/>
                </a:solidFill>
              </a:rPr>
              <a:t>ssi</a:t>
            </a:r>
            <a:r>
              <a:rPr lang="fr-LU" sz="1800" b="1" dirty="0">
                <a:solidFill>
                  <a:srgbClr val="0C2D69"/>
                </a:solidFill>
              </a:rPr>
              <a:t> taux d’IPP)</a:t>
            </a:r>
          </a:p>
          <a:p>
            <a:pPr marL="0" indent="0">
              <a:buNone/>
            </a:pPr>
            <a:r>
              <a:rPr lang="fr-LU" sz="1800" dirty="0" smtClean="0"/>
              <a:t>pour </a:t>
            </a:r>
            <a:r>
              <a:rPr lang="fr-LU" sz="1800" dirty="0"/>
              <a:t>indemniser les souffrances endurées jusqu’à la consolidation </a:t>
            </a:r>
          </a:p>
          <a:p>
            <a:pPr marL="0" indent="0">
              <a:buNone/>
            </a:pPr>
            <a:r>
              <a:rPr lang="fr-LU" sz="1800" dirty="0" smtClean="0"/>
              <a:t>Forfaits</a:t>
            </a:r>
            <a:r>
              <a:rPr lang="fr-LU" sz="1800" dirty="0"/>
              <a:t>: RDG 17.12.2010 (</a:t>
            </a:r>
            <a:r>
              <a:rPr lang="fr-LU" sz="1800" b="1" dirty="0"/>
              <a:t>1</a:t>
            </a:r>
            <a:r>
              <a:rPr lang="fr-LU" sz="1800" dirty="0"/>
              <a:t>: </a:t>
            </a:r>
            <a:r>
              <a:rPr lang="fr-LU" sz="1800" u="sng" dirty="0"/>
              <a:t>88</a:t>
            </a:r>
            <a:r>
              <a:rPr lang="fr-LU" sz="1800" u="sng" dirty="0" smtClean="0"/>
              <a:t>€</a:t>
            </a:r>
            <a:r>
              <a:rPr lang="fr-LU" sz="1800" dirty="0" smtClean="0"/>
              <a:t> - </a:t>
            </a:r>
            <a:r>
              <a:rPr lang="fr-LU" sz="1800" b="1" dirty="0" smtClean="0"/>
              <a:t>7</a:t>
            </a:r>
            <a:r>
              <a:rPr lang="fr-LU" sz="1800" dirty="0"/>
              <a:t>: </a:t>
            </a:r>
            <a:r>
              <a:rPr lang="fr-LU" sz="1800" u="sng" dirty="0"/>
              <a:t>7.297€ </a:t>
            </a:r>
            <a:r>
              <a:rPr lang="fr-LU" sz="1800" u="sng" dirty="0" err="1"/>
              <a:t>n.i</a:t>
            </a:r>
            <a:r>
              <a:rPr lang="fr-LU" sz="1800" u="sng" dirty="0"/>
              <a:t>. 100</a:t>
            </a:r>
            <a:r>
              <a:rPr lang="fr-LU" sz="1800" dirty="0"/>
              <a:t>)</a:t>
            </a:r>
          </a:p>
          <a:p>
            <a:pPr marL="0" indent="0">
              <a:buNone/>
            </a:pPr>
            <a:r>
              <a:rPr lang="fr-LU" sz="1800" b="1" dirty="0" smtClean="0">
                <a:solidFill>
                  <a:srgbClr val="0C2D69"/>
                </a:solidFill>
              </a:rPr>
              <a:t>Indemnité </a:t>
            </a:r>
            <a:r>
              <a:rPr lang="fr-LU" sz="1800" b="1" dirty="0">
                <a:solidFill>
                  <a:srgbClr val="0C2D69"/>
                </a:solidFill>
              </a:rPr>
              <a:t>pour préjudice esthétique (</a:t>
            </a:r>
            <a:r>
              <a:rPr lang="fr-LU" sz="1800" b="1" dirty="0" err="1">
                <a:solidFill>
                  <a:srgbClr val="0C2D69"/>
                </a:solidFill>
              </a:rPr>
              <a:t>ssi</a:t>
            </a:r>
            <a:r>
              <a:rPr lang="fr-LU" sz="1800" b="1" dirty="0">
                <a:solidFill>
                  <a:srgbClr val="0C2D69"/>
                </a:solidFill>
              </a:rPr>
              <a:t> taux d’IPP)</a:t>
            </a:r>
          </a:p>
          <a:p>
            <a:pPr marL="0" indent="0">
              <a:buNone/>
            </a:pPr>
            <a:r>
              <a:rPr lang="fr-LU" sz="1800" dirty="0" smtClean="0"/>
              <a:t>pour </a:t>
            </a:r>
            <a:r>
              <a:rPr lang="fr-LU" sz="1800" dirty="0"/>
              <a:t>indemniser le dommage subi en raison de cicatrices, troubles de la marche, amputations et prothèses, …</a:t>
            </a:r>
          </a:p>
          <a:p>
            <a:pPr marL="0" indent="0">
              <a:buNone/>
            </a:pPr>
            <a:r>
              <a:rPr lang="fr-LU" sz="1800" dirty="0" smtClean="0"/>
              <a:t>Forfaits</a:t>
            </a:r>
            <a:r>
              <a:rPr lang="fr-LU" sz="1800" dirty="0"/>
              <a:t>: RGD 17.12.2010 (</a:t>
            </a:r>
            <a:r>
              <a:rPr lang="fr-LU" sz="1800" b="1" dirty="0"/>
              <a:t>1</a:t>
            </a:r>
            <a:r>
              <a:rPr lang="fr-LU" sz="1800" dirty="0"/>
              <a:t>: </a:t>
            </a:r>
            <a:r>
              <a:rPr lang="fr-LU" sz="1800" u="sng" dirty="0"/>
              <a:t>58</a:t>
            </a:r>
            <a:r>
              <a:rPr lang="fr-LU" sz="1800" u="sng" dirty="0" smtClean="0"/>
              <a:t>€</a:t>
            </a:r>
            <a:r>
              <a:rPr lang="fr-LU" sz="1800" dirty="0" smtClean="0"/>
              <a:t> - </a:t>
            </a:r>
            <a:r>
              <a:rPr lang="fr-LU" sz="1800" b="1" dirty="0" smtClean="0"/>
              <a:t>7</a:t>
            </a:r>
            <a:r>
              <a:rPr lang="fr-LU" sz="1800" dirty="0"/>
              <a:t>: </a:t>
            </a:r>
            <a:r>
              <a:rPr lang="fr-LU" sz="1800" u="sng" dirty="0"/>
              <a:t>7.297€ </a:t>
            </a:r>
            <a:r>
              <a:rPr lang="fr-LU" sz="1800" u="sng" dirty="0" err="1"/>
              <a:t>n.i</a:t>
            </a:r>
            <a:r>
              <a:rPr lang="fr-LU" sz="1800" u="sng" dirty="0"/>
              <a:t>. 100</a:t>
            </a:r>
            <a:r>
              <a:rPr lang="fr-LU" sz="1800" dirty="0" smtClean="0"/>
              <a:t>)</a:t>
            </a:r>
            <a:endParaRPr lang="fr-LU" sz="1800" dirty="0"/>
          </a:p>
          <a:p>
            <a:pPr marL="0" indent="0">
              <a:buNone/>
            </a:pPr>
            <a:r>
              <a:rPr lang="fr-LU" sz="1800" dirty="0" smtClean="0">
                <a:sym typeface="Wingdings" panose="05000000000000000000" pitchFamily="2" charset="2"/>
              </a:rPr>
              <a:t> </a:t>
            </a:r>
            <a:r>
              <a:rPr lang="fr-LU" sz="1800" dirty="0" smtClean="0"/>
              <a:t>demande </a:t>
            </a:r>
            <a:r>
              <a:rPr lang="fr-LU" sz="1800" dirty="0"/>
              <a:t>à faire endéans les 3 ans de la </a:t>
            </a:r>
            <a:r>
              <a:rPr lang="fr-LU" sz="1800" dirty="0" smtClean="0"/>
              <a:t>consolidation</a:t>
            </a:r>
            <a:endParaRPr lang="fr-LU" sz="1800"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LU" sz="1200" b="0" i="0" u="none" strike="noStrike" kern="1200" cap="none" spc="0" normalizeH="0" baseline="0" noProof="0" dirty="0">
              <a:ln>
                <a:noFill/>
              </a:ln>
              <a:solidFill>
                <a:srgbClr val="0C2D69"/>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1365-6A11-4D2C-A586-41215F74B123}" type="slidenum">
              <a:rPr kumimoji="0" lang="fr-LU" sz="1200" b="0" i="0" u="none" strike="noStrike" kern="1200" cap="none" spc="0" normalizeH="0" baseline="0" noProof="0" smtClean="0">
                <a:ln>
                  <a:noFill/>
                </a:ln>
                <a:solidFill>
                  <a:srgbClr val="0C2D69"/>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LU" sz="1200" b="0" i="0" u="none" strike="noStrike" kern="1200" cap="none" spc="0" normalizeH="0" baseline="0" noProof="0" dirty="0">
              <a:ln>
                <a:noFill/>
              </a:ln>
              <a:solidFill>
                <a:srgbClr val="0C2D69"/>
              </a:solidFill>
              <a:effectLst/>
              <a:uLnTx/>
              <a:uFillTx/>
              <a:latin typeface="Calibri" panose="020F0502020204030204"/>
              <a:ea typeface="+mn-ea"/>
              <a:cs typeface="Arial" panose="020B0604020202020204"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5101" y="4791570"/>
            <a:ext cx="1650407" cy="11002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2330" y="3309490"/>
            <a:ext cx="1623178" cy="10818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9729" y="1844294"/>
            <a:ext cx="1595779" cy="10649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341201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Prestations des survivants</a:t>
            </a:r>
            <a:endParaRPr lang="fr-LU" dirty="0"/>
          </a:p>
        </p:txBody>
      </p:sp>
      <p:sp>
        <p:nvSpPr>
          <p:cNvPr id="3" name="Content Placeholder 2"/>
          <p:cNvSpPr>
            <a:spLocks noGrp="1"/>
          </p:cNvSpPr>
          <p:nvPr>
            <p:ph idx="1"/>
          </p:nvPr>
        </p:nvSpPr>
        <p:spPr/>
        <p:txBody>
          <a:bodyPr>
            <a:normAutofit/>
          </a:bodyPr>
          <a:lstStyle/>
          <a:p>
            <a:r>
              <a:rPr lang="fr-LU" sz="2400" b="1" dirty="0">
                <a:solidFill>
                  <a:srgbClr val="0C2D69"/>
                </a:solidFill>
              </a:rPr>
              <a:t>Rente de survie pour le conjoint / partenaire survivant </a:t>
            </a:r>
            <a:r>
              <a:rPr lang="fr-LU" sz="2400" dirty="0" smtClean="0"/>
              <a:t>(</a:t>
            </a:r>
            <a:r>
              <a:rPr lang="fr-LU" sz="2400" dirty="0"/>
              <a:t>complément dans la pension de survie, payé par l’organisme de pension à charge de l’AAA</a:t>
            </a:r>
            <a:r>
              <a:rPr lang="fr-LU" sz="2400" dirty="0" smtClean="0"/>
              <a:t>)</a:t>
            </a:r>
            <a:endParaRPr lang="fr-LU" sz="2400" dirty="0"/>
          </a:p>
          <a:p>
            <a:r>
              <a:rPr lang="fr-LU" sz="2400" b="1" dirty="0">
                <a:solidFill>
                  <a:srgbClr val="0C2D69"/>
                </a:solidFill>
              </a:rPr>
              <a:t>Rente de survie pour les enfants orphelins </a:t>
            </a:r>
            <a:r>
              <a:rPr lang="fr-LU" sz="2400" dirty="0"/>
              <a:t>(complément dans la pension de survie)</a:t>
            </a:r>
          </a:p>
          <a:p>
            <a:r>
              <a:rPr lang="fr-LU" sz="2400" b="1" dirty="0" smtClean="0">
                <a:solidFill>
                  <a:srgbClr val="0C2D69"/>
                </a:solidFill>
              </a:rPr>
              <a:t>Indemnité </a:t>
            </a:r>
            <a:r>
              <a:rPr lang="fr-LU" sz="2400" b="1" dirty="0">
                <a:solidFill>
                  <a:srgbClr val="0C2D69"/>
                </a:solidFill>
              </a:rPr>
              <a:t>pour dommage moral </a:t>
            </a:r>
            <a:r>
              <a:rPr lang="fr-LU" sz="2400" dirty="0"/>
              <a:t>(forfaits: RGD 17.12.2010)</a:t>
            </a:r>
          </a:p>
          <a:p>
            <a:pPr marL="266700" indent="0">
              <a:buNone/>
            </a:pPr>
            <a:r>
              <a:rPr lang="fr-LU" sz="2400" dirty="0" smtClean="0"/>
              <a:t>- </a:t>
            </a:r>
            <a:r>
              <a:rPr lang="fr-LU" sz="2400" dirty="0"/>
              <a:t>conjoint et partenaire (</a:t>
            </a:r>
            <a:r>
              <a:rPr lang="fr-LU" sz="2400" u="sng" dirty="0"/>
              <a:t>3.649€</a:t>
            </a:r>
            <a:r>
              <a:rPr lang="fr-LU" sz="2400" dirty="0"/>
              <a:t> </a:t>
            </a:r>
            <a:r>
              <a:rPr lang="fr-LU" sz="2400" dirty="0" err="1"/>
              <a:t>n.i</a:t>
            </a:r>
            <a:r>
              <a:rPr lang="fr-LU" sz="2400" dirty="0"/>
              <a:t>. 100)</a:t>
            </a:r>
          </a:p>
          <a:p>
            <a:pPr marL="266700" indent="0">
              <a:buNone/>
            </a:pPr>
            <a:r>
              <a:rPr lang="fr-LU" sz="2400" dirty="0" smtClean="0"/>
              <a:t>- </a:t>
            </a:r>
            <a:r>
              <a:rPr lang="fr-LU" sz="2400" dirty="0"/>
              <a:t>enfants orphelins (</a:t>
            </a:r>
            <a:r>
              <a:rPr lang="fr-LU" sz="2400" u="sng" dirty="0"/>
              <a:t>3.649 €</a:t>
            </a:r>
            <a:r>
              <a:rPr lang="fr-LU" sz="2400" dirty="0"/>
              <a:t> </a:t>
            </a:r>
            <a:r>
              <a:rPr lang="fr-LU" sz="2400" dirty="0" err="1"/>
              <a:t>n.i</a:t>
            </a:r>
            <a:r>
              <a:rPr lang="fr-LU" sz="2400" dirty="0"/>
              <a:t>. 100)</a:t>
            </a:r>
          </a:p>
          <a:p>
            <a:pPr marL="266700" indent="0">
              <a:buFontTx/>
              <a:buChar char="-"/>
            </a:pPr>
            <a:r>
              <a:rPr lang="fr-LU" sz="2400" dirty="0" smtClean="0"/>
              <a:t> père </a:t>
            </a:r>
            <a:r>
              <a:rPr lang="fr-LU" sz="2400" dirty="0"/>
              <a:t>et mère (</a:t>
            </a:r>
            <a:r>
              <a:rPr lang="fr-LU" sz="2400" u="sng" dirty="0"/>
              <a:t>2.189 €</a:t>
            </a:r>
            <a:r>
              <a:rPr lang="fr-LU" sz="2400" dirty="0"/>
              <a:t> </a:t>
            </a:r>
            <a:r>
              <a:rPr lang="fr-LU" sz="2400" dirty="0" err="1"/>
              <a:t>n.i</a:t>
            </a:r>
            <a:r>
              <a:rPr lang="fr-LU" sz="2400" dirty="0"/>
              <a:t>. 100</a:t>
            </a:r>
            <a:r>
              <a:rPr lang="fr-LU" sz="2400" dirty="0" smtClean="0"/>
              <a:t>)</a:t>
            </a:r>
          </a:p>
          <a:p>
            <a:pPr marL="266700" indent="0">
              <a:buNone/>
            </a:pPr>
            <a:r>
              <a:rPr lang="fr-LU" sz="2400" dirty="0" smtClean="0"/>
              <a:t>- </a:t>
            </a:r>
            <a:r>
              <a:rPr lang="fr-LU" sz="2400" dirty="0"/>
              <a:t>toute personne qui a vécu en communauté domestique avec  l’assuré au moment </a:t>
            </a:r>
            <a:r>
              <a:rPr lang="fr-LU" sz="2400" dirty="0" smtClean="0"/>
              <a:t>du </a:t>
            </a:r>
            <a:r>
              <a:rPr lang="fr-LU" sz="2400" dirty="0"/>
              <a:t>décès depuis 3 ans au </a:t>
            </a:r>
            <a:r>
              <a:rPr lang="fr-LU" sz="2400" dirty="0" smtClean="0"/>
              <a:t>moins (</a:t>
            </a:r>
            <a:r>
              <a:rPr lang="fr-LU" sz="2400" u="sng" dirty="0" smtClean="0"/>
              <a:t>1.459</a:t>
            </a:r>
            <a:r>
              <a:rPr lang="fr-LU" sz="2400" u="sng" dirty="0"/>
              <a:t>€</a:t>
            </a:r>
            <a:r>
              <a:rPr lang="fr-LU" sz="2400" dirty="0"/>
              <a:t> </a:t>
            </a:r>
            <a:r>
              <a:rPr lang="fr-LU" sz="2400" dirty="0" err="1"/>
              <a:t>n.i</a:t>
            </a:r>
            <a:r>
              <a:rPr lang="fr-LU" sz="2400" dirty="0"/>
              <a:t>. 100)</a:t>
            </a:r>
          </a:p>
          <a:p>
            <a:pPr marL="266700" indent="0"/>
            <a:endParaRPr lang="fr-LU" dirty="0"/>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44</a:t>
            </a:fld>
            <a:endParaRPr lang="fr-LU"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0712" y="3362429"/>
            <a:ext cx="2398969" cy="15988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19620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a:t>Limitation des prestations </a:t>
            </a:r>
            <a:r>
              <a:rPr lang="fr-LU" dirty="0" smtClean="0"/>
              <a:t>à charge</a:t>
            </a:r>
            <a:br>
              <a:rPr lang="fr-LU" dirty="0" smtClean="0"/>
            </a:br>
            <a:r>
              <a:rPr lang="fr-LU" dirty="0" smtClean="0"/>
              <a:t>de l’AAA: </a:t>
            </a:r>
            <a:r>
              <a:rPr lang="fr-LU" dirty="0"/>
              <a:t>clôture du dossier</a:t>
            </a:r>
          </a:p>
        </p:txBody>
      </p:sp>
      <p:sp>
        <p:nvSpPr>
          <p:cNvPr id="7" name="Content Placeholder 6"/>
          <p:cNvSpPr>
            <a:spLocks noGrp="1"/>
          </p:cNvSpPr>
          <p:nvPr>
            <p:ph sz="half" idx="2"/>
          </p:nvPr>
        </p:nvSpPr>
        <p:spPr>
          <a:xfrm>
            <a:off x="679367" y="2039854"/>
            <a:ext cx="6234780" cy="3684588"/>
          </a:xfrm>
        </p:spPr>
        <p:txBody>
          <a:bodyPr>
            <a:normAutofit fontScale="92500" lnSpcReduction="20000"/>
          </a:bodyPr>
          <a:lstStyle/>
          <a:p>
            <a:r>
              <a:rPr lang="fr-LU" b="1" dirty="0">
                <a:solidFill>
                  <a:srgbClr val="0C2D69"/>
                </a:solidFill>
              </a:rPr>
              <a:t>d’office</a:t>
            </a:r>
            <a:r>
              <a:rPr lang="fr-LU" dirty="0"/>
              <a:t> (sans avis médical et décision obligatoires) </a:t>
            </a:r>
            <a:r>
              <a:rPr lang="fr-LU" b="1" dirty="0">
                <a:solidFill>
                  <a:srgbClr val="0C2D69"/>
                </a:solidFill>
              </a:rPr>
              <a:t>3 mois </a:t>
            </a:r>
            <a:r>
              <a:rPr lang="fr-LU" dirty="0"/>
              <a:t>après l’accident si ITT ≤ à 8 jours consécutifs à l’accident</a:t>
            </a:r>
          </a:p>
          <a:p>
            <a:r>
              <a:rPr lang="fr-LU" b="1" dirty="0">
                <a:solidFill>
                  <a:srgbClr val="0C2D69"/>
                </a:solidFill>
              </a:rPr>
              <a:t>d’office 12 mois </a:t>
            </a:r>
            <a:r>
              <a:rPr lang="fr-LU" dirty="0"/>
              <a:t>après l’accident si ITT &gt; à 8 jours sauf avis contraire du Contrôle médical de la sécurité sociale</a:t>
            </a:r>
          </a:p>
          <a:p>
            <a:r>
              <a:rPr lang="fr-LU" dirty="0"/>
              <a:t>à tout moment </a:t>
            </a:r>
            <a:r>
              <a:rPr lang="fr-LU" b="1" dirty="0">
                <a:solidFill>
                  <a:srgbClr val="0C2D69"/>
                </a:solidFill>
              </a:rPr>
              <a:t>sur avis du Contrôle médical de la sécurité sociale </a:t>
            </a:r>
            <a:r>
              <a:rPr lang="fr-LU" dirty="0"/>
              <a:t>(avec décision) </a:t>
            </a:r>
          </a:p>
          <a:p>
            <a:endParaRPr lang="fr-LU" dirty="0"/>
          </a:p>
          <a:p>
            <a:pPr marL="0" indent="0">
              <a:buNone/>
            </a:pPr>
            <a:r>
              <a:rPr lang="fr-LU" dirty="0">
                <a:sym typeface="Wingdings" panose="05000000000000000000" pitchFamily="2" charset="2"/>
              </a:rPr>
              <a:t> </a:t>
            </a:r>
            <a:r>
              <a:rPr lang="fr-LU" dirty="0"/>
              <a:t>réouverture possible si conditions remplies (demande moyennant le    formulaire prescrit)</a:t>
            </a:r>
          </a:p>
          <a:p>
            <a:endParaRPr lang="fr-LU" dirty="0"/>
          </a:p>
        </p:txBody>
      </p:sp>
      <p:pic>
        <p:nvPicPr>
          <p:cNvPr id="10" name="Content Placeholder 9"/>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7468574" y="2154111"/>
            <a:ext cx="3950982" cy="26344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45</a:t>
            </a:fld>
            <a:endParaRPr lang="fr-LU" dirty="0"/>
          </a:p>
        </p:txBody>
      </p:sp>
    </p:spTree>
    <p:extLst>
      <p:ext uri="{BB962C8B-B14F-4D97-AF65-F5344CB8AC3E}">
        <p14:creationId xmlns:p14="http://schemas.microsoft.com/office/powerpoint/2010/main" val="14724268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LU" dirty="0" smtClean="0"/>
              <a:t>Partie 2: </a:t>
            </a:r>
            <a:br>
              <a:rPr lang="fr-LU" dirty="0" smtClean="0"/>
            </a:br>
            <a:r>
              <a:rPr lang="fr-LU" dirty="0" smtClean="0"/>
              <a:t>Prévention des accidents</a:t>
            </a:r>
            <a:endParaRPr lang="fr-LU"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LU" sz="12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1365-6A11-4D2C-A586-41215F74B123}" type="slidenum">
              <a:rPr kumimoji="0" lang="fr-LU" sz="1200" b="0" i="0" u="none" strike="noStrike" kern="1200" cap="none" spc="0" normalizeH="0" baseline="0" noProof="0" smtClean="0">
                <a:ln>
                  <a:noFill/>
                </a:ln>
                <a:solidFill>
                  <a:prstClr val="white"/>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LU" sz="12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5156702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Service Prévention</a:t>
            </a:r>
            <a:endParaRPr lang="fr-LU" dirty="0"/>
          </a:p>
        </p:txBody>
      </p:sp>
      <p:sp>
        <p:nvSpPr>
          <p:cNvPr id="3" name="Content Placeholder 2"/>
          <p:cNvSpPr>
            <a:spLocks noGrp="1"/>
          </p:cNvSpPr>
          <p:nvPr>
            <p:ph idx="1"/>
          </p:nvPr>
        </p:nvSpPr>
        <p:spPr/>
        <p:txBody>
          <a:bodyPr>
            <a:normAutofit fontScale="70000" lnSpcReduction="20000"/>
          </a:bodyPr>
          <a:lstStyle/>
          <a:p>
            <a:r>
              <a:rPr lang="fr-LU" dirty="0"/>
              <a:t>Créé en vue d’améliorer la sécurité et la santé au </a:t>
            </a:r>
            <a:r>
              <a:rPr lang="fr-LU" dirty="0" smtClean="0"/>
              <a:t>travail</a:t>
            </a:r>
            <a:endParaRPr lang="fr-LU" dirty="0"/>
          </a:p>
          <a:p>
            <a:r>
              <a:rPr lang="fr-LU" dirty="0"/>
              <a:t>Historiquement, son rôle était limité à l’élaboration et le contrôle de l’observation des prescriptions de </a:t>
            </a:r>
            <a:r>
              <a:rPr lang="fr-LU" dirty="0" smtClean="0"/>
              <a:t>prévention</a:t>
            </a:r>
            <a:endParaRPr lang="fr-LU" dirty="0"/>
          </a:p>
          <a:p>
            <a:r>
              <a:rPr lang="fr-LU" dirty="0"/>
              <a:t>Aujourd’hui, ses missions sont</a:t>
            </a:r>
            <a:r>
              <a:rPr lang="fr-LU" dirty="0" smtClean="0"/>
              <a:t>:</a:t>
            </a:r>
            <a:endParaRPr lang="fr-LU" dirty="0"/>
          </a:p>
          <a:p>
            <a:pPr marL="361950" indent="-180975">
              <a:buFont typeface="Calibri" panose="020F0502020204030204" pitchFamily="34" charset="0"/>
              <a:buChar char="⁻"/>
            </a:pPr>
            <a:r>
              <a:rPr lang="fr-LU" dirty="0" smtClean="0"/>
              <a:t>information</a:t>
            </a:r>
            <a:r>
              <a:rPr lang="fr-LU" dirty="0"/>
              <a:t>, conseil et sensibilisation à la SST</a:t>
            </a:r>
          </a:p>
          <a:p>
            <a:pPr marL="361950" indent="-180975">
              <a:buFont typeface="Calibri" panose="020F0502020204030204" pitchFamily="34" charset="0"/>
              <a:buChar char="⁻"/>
            </a:pPr>
            <a:r>
              <a:rPr lang="fr-LU" dirty="0" smtClean="0"/>
              <a:t>mise </a:t>
            </a:r>
            <a:r>
              <a:rPr lang="fr-LU" dirty="0"/>
              <a:t>à disposition de matériel didactique (brochures, affiches) </a:t>
            </a:r>
          </a:p>
          <a:p>
            <a:pPr marL="361950" indent="-180975">
              <a:buFont typeface="Calibri" panose="020F0502020204030204" pitchFamily="34" charset="0"/>
              <a:buChar char="⁻"/>
            </a:pPr>
            <a:r>
              <a:rPr lang="fr-LU" dirty="0"/>
              <a:t>c</a:t>
            </a:r>
            <a:r>
              <a:rPr lang="fr-LU" dirty="0" smtClean="0"/>
              <a:t>onseil en </a:t>
            </a:r>
            <a:r>
              <a:rPr lang="fr-LU" dirty="0"/>
              <a:t>matière de gestion de </a:t>
            </a:r>
            <a:r>
              <a:rPr lang="fr-LU" dirty="0" smtClean="0"/>
              <a:t>la SST </a:t>
            </a:r>
            <a:r>
              <a:rPr lang="fr-LU" dirty="0"/>
              <a:t>dans les </a:t>
            </a:r>
            <a:r>
              <a:rPr lang="fr-LU" dirty="0" smtClean="0"/>
              <a:t>entreprises</a:t>
            </a:r>
            <a:endParaRPr lang="fr-LU" dirty="0"/>
          </a:p>
          <a:p>
            <a:pPr marL="361950" indent="-180975">
              <a:buFont typeface="Calibri" panose="020F0502020204030204" pitchFamily="34" charset="0"/>
              <a:buChar char="⁻"/>
            </a:pPr>
            <a:r>
              <a:rPr lang="fr-LU" dirty="0" smtClean="0"/>
              <a:t>formations</a:t>
            </a:r>
            <a:endParaRPr lang="fr-LU" dirty="0"/>
          </a:p>
          <a:p>
            <a:pPr marL="361950" indent="-180975">
              <a:buFont typeface="Calibri" panose="020F0502020204030204" pitchFamily="34" charset="0"/>
              <a:buChar char="⁻"/>
            </a:pPr>
            <a:r>
              <a:rPr lang="fr-LU" dirty="0" smtClean="0"/>
              <a:t>contrôles </a:t>
            </a:r>
            <a:r>
              <a:rPr lang="fr-LU" dirty="0"/>
              <a:t>et surveillance des dispositions </a:t>
            </a:r>
            <a:r>
              <a:rPr lang="fr-LU" dirty="0" smtClean="0"/>
              <a:t>légales et </a:t>
            </a:r>
            <a:r>
              <a:rPr lang="fr-LU" dirty="0"/>
              <a:t>réglementaires en matière de </a:t>
            </a:r>
            <a:r>
              <a:rPr lang="fr-LU" dirty="0" smtClean="0"/>
              <a:t>SST</a:t>
            </a:r>
            <a:endParaRPr lang="fr-LU" dirty="0"/>
          </a:p>
          <a:p>
            <a:pPr marL="361950" indent="-180975">
              <a:buFont typeface="Calibri" panose="020F0502020204030204" pitchFamily="34" charset="0"/>
              <a:buChar char="⁻"/>
            </a:pPr>
            <a:r>
              <a:rPr lang="fr-LU" dirty="0" smtClean="0"/>
              <a:t>élaboration </a:t>
            </a:r>
            <a:r>
              <a:rPr lang="fr-LU" dirty="0"/>
              <a:t>de recommandations de </a:t>
            </a:r>
            <a:r>
              <a:rPr lang="fr-LU" dirty="0" smtClean="0"/>
              <a:t>prévention</a:t>
            </a:r>
            <a:endParaRPr lang="fr-LU" dirty="0"/>
          </a:p>
          <a:p>
            <a:pPr marL="361950" indent="-180975">
              <a:buFont typeface="Calibri" panose="020F0502020204030204" pitchFamily="34" charset="0"/>
              <a:buChar char="⁻"/>
            </a:pPr>
            <a:r>
              <a:rPr lang="fr-LU" dirty="0" smtClean="0"/>
              <a:t>campagnes </a:t>
            </a:r>
            <a:r>
              <a:rPr lang="fr-LU" dirty="0"/>
              <a:t>de </a:t>
            </a:r>
            <a:r>
              <a:rPr lang="fr-LU" dirty="0" smtClean="0"/>
              <a:t>prévention</a:t>
            </a:r>
            <a:endParaRPr lang="fr-LU" dirty="0"/>
          </a:p>
          <a:p>
            <a:pPr marL="361950" indent="-180975">
              <a:buFont typeface="Calibri" panose="020F0502020204030204" pitchFamily="34" charset="0"/>
              <a:buChar char="⁻"/>
            </a:pPr>
            <a:r>
              <a:rPr lang="fr-LU" dirty="0" smtClean="0"/>
              <a:t>analyse </a:t>
            </a:r>
            <a:r>
              <a:rPr lang="fr-LU" dirty="0"/>
              <a:t>des causes d’accidents et de </a:t>
            </a:r>
            <a:r>
              <a:rPr lang="fr-LU" dirty="0" smtClean="0"/>
              <a:t>maladies professionnelles</a:t>
            </a:r>
            <a:r>
              <a:rPr lang="fr-LU" dirty="0"/>
              <a:t>, enquêtes et études de </a:t>
            </a:r>
            <a:r>
              <a:rPr lang="fr-LU" dirty="0" smtClean="0"/>
              <a:t>postes de </a:t>
            </a:r>
            <a:r>
              <a:rPr lang="fr-LU" dirty="0"/>
              <a:t>travail </a:t>
            </a:r>
          </a:p>
          <a:p>
            <a:pPr marL="361950" indent="-180975">
              <a:buFont typeface="Calibri" panose="020F0502020204030204" pitchFamily="34" charset="0"/>
              <a:buChar char="⁻"/>
            </a:pPr>
            <a:r>
              <a:rPr lang="fr-LU" dirty="0" smtClean="0"/>
              <a:t>gestion </a:t>
            </a:r>
            <a:r>
              <a:rPr lang="fr-LU" dirty="0"/>
              <a:t>du système </a:t>
            </a:r>
            <a:r>
              <a:rPr lang="fr-LU" dirty="0" smtClean="0"/>
              <a:t>bonus-malus</a:t>
            </a:r>
            <a:endParaRPr lang="fr-LU" dirty="0"/>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47</a:t>
            </a:fld>
            <a:endParaRPr lang="fr-LU"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0431" y="2976695"/>
            <a:ext cx="2384209" cy="16901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921500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Contrôles</a:t>
            </a:r>
            <a:endParaRPr lang="fr-LU" dirty="0"/>
          </a:p>
        </p:txBody>
      </p:sp>
      <p:sp>
        <p:nvSpPr>
          <p:cNvPr id="3" name="Content Placeholder 2"/>
          <p:cNvSpPr>
            <a:spLocks noGrp="1"/>
          </p:cNvSpPr>
          <p:nvPr>
            <p:ph idx="1"/>
          </p:nvPr>
        </p:nvSpPr>
        <p:spPr/>
        <p:txBody>
          <a:bodyPr>
            <a:normAutofit fontScale="92500" lnSpcReduction="10000"/>
          </a:bodyPr>
          <a:lstStyle/>
          <a:p>
            <a:pPr marL="0" indent="0">
              <a:buNone/>
            </a:pPr>
            <a:r>
              <a:rPr lang="fr-LU" sz="2400" dirty="0"/>
              <a:t>Les agents de l’AAA surveillent le respect des dispositions légales et réglementaires en matière de sécurité et santé au travail, notamment les dispositions du livre III, titre premier du Code du travail intitulé «Sécurité au travail»:</a:t>
            </a:r>
          </a:p>
          <a:p>
            <a:pPr marL="0" indent="0">
              <a:buNone/>
            </a:pPr>
            <a:r>
              <a:rPr lang="fr-LU" b="1" dirty="0">
                <a:solidFill>
                  <a:srgbClr val="0C2D69"/>
                </a:solidFill>
              </a:rPr>
              <a:t>Obligations des employeurs</a:t>
            </a:r>
          </a:p>
          <a:p>
            <a:r>
              <a:rPr lang="fr-LU" dirty="0"/>
              <a:t>Services de protection et de prévention</a:t>
            </a:r>
          </a:p>
          <a:p>
            <a:r>
              <a:rPr lang="fr-LU" dirty="0"/>
              <a:t>Premiers secours, lutte contre l’incendie, évacuation des salariés, danger grave et immédiat</a:t>
            </a:r>
          </a:p>
          <a:p>
            <a:r>
              <a:rPr lang="fr-LU" dirty="0"/>
              <a:t>Information des salariés</a:t>
            </a:r>
          </a:p>
          <a:p>
            <a:r>
              <a:rPr lang="fr-LU" dirty="0"/>
              <a:t>Consultation et participation des salariés</a:t>
            </a:r>
          </a:p>
          <a:p>
            <a:r>
              <a:rPr lang="fr-LU" dirty="0"/>
              <a:t>Formation des </a:t>
            </a:r>
            <a:r>
              <a:rPr lang="fr-LU" dirty="0" smtClean="0"/>
              <a:t>salariés</a:t>
            </a:r>
          </a:p>
          <a:p>
            <a:pPr marL="0" indent="0">
              <a:buNone/>
            </a:pPr>
            <a:r>
              <a:rPr lang="fr-LU" b="1" dirty="0" smtClean="0">
                <a:solidFill>
                  <a:srgbClr val="0C2D69"/>
                </a:solidFill>
              </a:rPr>
              <a:t>Obligation des salariés</a:t>
            </a:r>
            <a:endParaRPr lang="fr-LU" b="1" dirty="0">
              <a:solidFill>
                <a:srgbClr val="0C2D69"/>
              </a:solidFill>
            </a:endParaRPr>
          </a:p>
          <a:p>
            <a:endParaRPr lang="fr-LU" dirty="0"/>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48</a:t>
            </a:fld>
            <a:endParaRPr lang="fr-LU"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1159" y="4493222"/>
            <a:ext cx="3548085" cy="2364778"/>
          </a:xfrm>
          <a:prstGeom prst="rect">
            <a:avLst/>
          </a:prstGeom>
        </p:spPr>
      </p:pic>
    </p:spTree>
    <p:extLst>
      <p:ext uri="{BB962C8B-B14F-4D97-AF65-F5344CB8AC3E}">
        <p14:creationId xmlns:p14="http://schemas.microsoft.com/office/powerpoint/2010/main" val="24475211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Contrôles</a:t>
            </a:r>
            <a:endParaRPr lang="fr-LU" dirty="0"/>
          </a:p>
        </p:txBody>
      </p:sp>
      <p:sp>
        <p:nvSpPr>
          <p:cNvPr id="3" name="Content Placeholder 2"/>
          <p:cNvSpPr>
            <a:spLocks noGrp="1"/>
          </p:cNvSpPr>
          <p:nvPr>
            <p:ph idx="1"/>
          </p:nvPr>
        </p:nvSpPr>
        <p:spPr>
          <a:xfrm>
            <a:off x="697832" y="1540042"/>
            <a:ext cx="10655968" cy="4636921"/>
          </a:xfrm>
        </p:spPr>
        <p:txBody>
          <a:bodyPr>
            <a:normAutofit fontScale="77500" lnSpcReduction="20000"/>
          </a:bodyPr>
          <a:lstStyle/>
          <a:p>
            <a:pPr marL="0" indent="0">
              <a:buNone/>
            </a:pPr>
            <a:r>
              <a:rPr lang="fr-LU" b="1" dirty="0">
                <a:solidFill>
                  <a:srgbClr val="0C2D69"/>
                </a:solidFill>
              </a:rPr>
              <a:t>Pour les contrôles, les agents de l’AAA procèdent conformément aux articles L. 614-3 et L.614-4 du Code du travail en matière de sécurité et santé au travail. Ils ont le droit notamment</a:t>
            </a:r>
            <a:r>
              <a:rPr lang="fr-LU" b="1" dirty="0" smtClean="0">
                <a:solidFill>
                  <a:srgbClr val="0C2D69"/>
                </a:solidFill>
              </a:rPr>
              <a:t>:</a:t>
            </a:r>
            <a:endParaRPr lang="fr-LU" b="1" dirty="0">
              <a:solidFill>
                <a:srgbClr val="0C2D69"/>
              </a:solidFill>
            </a:endParaRPr>
          </a:p>
          <a:p>
            <a:r>
              <a:rPr lang="fr-LU" dirty="0"/>
              <a:t>d’accéder librement et sans avertissement préalable aux chantiers, établissements et </a:t>
            </a:r>
            <a:r>
              <a:rPr lang="fr-LU" dirty="0" smtClean="0"/>
              <a:t>immeubles</a:t>
            </a:r>
            <a:endParaRPr lang="fr-LU" dirty="0"/>
          </a:p>
          <a:p>
            <a:r>
              <a:rPr lang="fr-LU" dirty="0"/>
              <a:t>de prendre l’identité et de fixer par l’image de personnes se trouvent sur les lieux de </a:t>
            </a:r>
            <a:r>
              <a:rPr lang="fr-LU" dirty="0" smtClean="0"/>
              <a:t>travail</a:t>
            </a:r>
            <a:endParaRPr lang="fr-LU" dirty="0"/>
          </a:p>
          <a:p>
            <a:r>
              <a:rPr lang="fr-LU" dirty="0"/>
              <a:t>de procéder à tout examen, enquête contrôle et d’avoir accès à toute information ou documentation jugées nécessaires pour s’assurer de l’observation des dispositions légales, réglementaires, administratives et </a:t>
            </a:r>
            <a:r>
              <a:rPr lang="fr-LU" dirty="0" smtClean="0"/>
              <a:t>conventionnelles</a:t>
            </a:r>
            <a:endParaRPr lang="fr-LU" dirty="0"/>
          </a:p>
          <a:p>
            <a:r>
              <a:rPr lang="fr-LU" dirty="0"/>
              <a:t>de documenter par l’image les non-conformités </a:t>
            </a:r>
            <a:r>
              <a:rPr lang="fr-LU" dirty="0" smtClean="0"/>
              <a:t>constatées</a:t>
            </a:r>
            <a:endParaRPr lang="fr-LU" dirty="0"/>
          </a:p>
          <a:p>
            <a:r>
              <a:rPr lang="fr-LU" dirty="0"/>
              <a:t>d’effectuer ou de faire effectuer des mesurages de nature technique et scientifique afin de vérifier la conformité des </a:t>
            </a:r>
            <a:r>
              <a:rPr lang="fr-LU" dirty="0" smtClean="0"/>
              <a:t>installations</a:t>
            </a:r>
            <a:endParaRPr lang="fr-LU" dirty="0"/>
          </a:p>
          <a:p>
            <a:r>
              <a:rPr lang="fr-LU" dirty="0"/>
              <a:t>de prélever ou de faire prélever et d’analyser ou de faire analyser des échantillons de matières et substances utilisées ou manipulées, pourvu que l’employeur ou son représentant soit averti; les frais de ces analyses incombent à l’employeur, au cas où une faute serait établie à sa </a:t>
            </a:r>
            <a:r>
              <a:rPr lang="fr-LU" dirty="0" smtClean="0"/>
              <a:t>charge</a:t>
            </a:r>
            <a:endParaRPr lang="fr-LU" dirty="0"/>
          </a:p>
          <a:p>
            <a:r>
              <a:rPr lang="fr-LU" dirty="0"/>
              <a:t>→ Lorsque les agents de l’AAA rencontrent des difficultés dans l’exercice de leurs pouvoirs de contrôle spécifiques, ils peuvent requérir le concours de la Police grand-ducale, qui leur prêtera main-forte ou assistance technique.</a:t>
            </a:r>
          </a:p>
          <a:p>
            <a:pPr marL="0" indent="0">
              <a:buNone/>
            </a:pPr>
            <a:endParaRPr lang="fr-LU" dirty="0"/>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49</a:t>
            </a:fld>
            <a:endParaRPr lang="fr-LU" dirty="0"/>
          </a:p>
        </p:txBody>
      </p:sp>
    </p:spTree>
    <p:extLst>
      <p:ext uri="{BB962C8B-B14F-4D97-AF65-F5344CB8AC3E}">
        <p14:creationId xmlns:p14="http://schemas.microsoft.com/office/powerpoint/2010/main" val="15895173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Historique</a:t>
            </a:r>
            <a:endParaRPr lang="fr-LU" dirty="0"/>
          </a:p>
        </p:txBody>
      </p:sp>
      <p:sp>
        <p:nvSpPr>
          <p:cNvPr id="3" name="Content Placeholder 2"/>
          <p:cNvSpPr>
            <a:spLocks noGrp="1"/>
          </p:cNvSpPr>
          <p:nvPr>
            <p:ph idx="1"/>
          </p:nvPr>
        </p:nvSpPr>
        <p:spPr/>
        <p:txBody>
          <a:bodyPr>
            <a:normAutofit lnSpcReduction="10000"/>
          </a:bodyPr>
          <a:lstStyle/>
          <a:p>
            <a:r>
              <a:rPr lang="fr-LU" dirty="0"/>
              <a:t>Avant la création de </a:t>
            </a:r>
            <a:r>
              <a:rPr lang="fr-LU" dirty="0" smtClean="0"/>
              <a:t>l’AAA </a:t>
            </a:r>
            <a:r>
              <a:rPr lang="fr-LU" dirty="0"/>
              <a:t>(avant </a:t>
            </a:r>
            <a:r>
              <a:rPr lang="fr-LU" dirty="0" smtClean="0"/>
              <a:t>1901), </a:t>
            </a:r>
            <a:r>
              <a:rPr lang="fr-LU" dirty="0"/>
              <a:t>en cas d’accident du travail / de maladie professionnelle: </a:t>
            </a:r>
            <a:r>
              <a:rPr lang="fr-LU" b="1" dirty="0" smtClean="0">
                <a:solidFill>
                  <a:srgbClr val="0C2D69"/>
                </a:solidFill>
              </a:rPr>
              <a:t>action </a:t>
            </a:r>
            <a:r>
              <a:rPr lang="fr-LU" b="1" dirty="0">
                <a:solidFill>
                  <a:srgbClr val="0C2D69"/>
                </a:solidFill>
              </a:rPr>
              <a:t>en justice des travailleurs </a:t>
            </a:r>
            <a:r>
              <a:rPr lang="fr-LU" dirty="0"/>
              <a:t>pour être </a:t>
            </a:r>
            <a:r>
              <a:rPr lang="fr-LU" dirty="0" smtClean="0"/>
              <a:t>indemnisés</a:t>
            </a:r>
            <a:endParaRPr lang="fr-LU" dirty="0"/>
          </a:p>
          <a:p>
            <a:r>
              <a:rPr lang="fr-LU" dirty="0" smtClean="0"/>
              <a:t>procédure </a:t>
            </a:r>
            <a:r>
              <a:rPr lang="fr-LU" dirty="0"/>
              <a:t>judiciaire souvent longue + coûteuse</a:t>
            </a:r>
          </a:p>
          <a:p>
            <a:r>
              <a:rPr lang="fr-LU" dirty="0"/>
              <a:t>preuves </a:t>
            </a:r>
            <a:r>
              <a:rPr lang="fr-LU" dirty="0" smtClean="0"/>
              <a:t>   1</a:t>
            </a:r>
            <a:r>
              <a:rPr lang="fr-LU" dirty="0"/>
              <a:t>) d’une faute imputable à l’employeur</a:t>
            </a:r>
          </a:p>
          <a:p>
            <a:pPr marL="0" indent="0">
              <a:buNone/>
            </a:pPr>
            <a:r>
              <a:rPr lang="fr-LU" dirty="0"/>
              <a:t>	         2) du dommage  </a:t>
            </a:r>
          </a:p>
          <a:p>
            <a:pPr marL="0" indent="0">
              <a:buNone/>
            </a:pPr>
            <a:r>
              <a:rPr lang="fr-LU" dirty="0"/>
              <a:t>	         3) du lien direct entre la faute et le dommage</a:t>
            </a:r>
          </a:p>
          <a:p>
            <a:r>
              <a:rPr lang="fr-LU" dirty="0"/>
              <a:t>en cas de gain de cause: solvabilité de l’employeur?</a:t>
            </a:r>
          </a:p>
          <a:p>
            <a:endParaRPr lang="fr-LU" dirty="0"/>
          </a:p>
          <a:p>
            <a:pPr marL="0" indent="0">
              <a:buNone/>
            </a:pPr>
            <a:r>
              <a:rPr lang="fr-LU" dirty="0" smtClean="0">
                <a:sym typeface="Wingdings" panose="05000000000000000000" pitchFamily="2" charset="2"/>
              </a:rPr>
              <a:t>→ d</a:t>
            </a:r>
            <a:r>
              <a:rPr lang="fr-LU" dirty="0" smtClean="0"/>
              <a:t>’où</a:t>
            </a:r>
            <a:r>
              <a:rPr lang="fr-LU" dirty="0"/>
              <a:t>: intervention du législateur pour </a:t>
            </a:r>
            <a:r>
              <a:rPr lang="fr-LU" b="1" dirty="0">
                <a:solidFill>
                  <a:srgbClr val="0C2D69"/>
                </a:solidFill>
              </a:rPr>
              <a:t>protéger</a:t>
            </a:r>
            <a:r>
              <a:rPr lang="fr-LU" dirty="0"/>
              <a:t> les travailleurs</a:t>
            </a:r>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5</a:t>
            </a:fld>
            <a:endParaRPr lang="fr-LU" dirty="0"/>
          </a:p>
        </p:txBody>
      </p:sp>
    </p:spTree>
    <p:extLst>
      <p:ext uri="{BB962C8B-B14F-4D97-AF65-F5344CB8AC3E}">
        <p14:creationId xmlns:p14="http://schemas.microsoft.com/office/powerpoint/2010/main" val="7860151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Amendes</a:t>
            </a:r>
            <a:endParaRPr lang="fr-LU" dirty="0"/>
          </a:p>
        </p:txBody>
      </p:sp>
      <p:sp>
        <p:nvSpPr>
          <p:cNvPr id="3" name="Content Placeholder 2"/>
          <p:cNvSpPr>
            <a:spLocks noGrp="1"/>
          </p:cNvSpPr>
          <p:nvPr>
            <p:ph idx="1"/>
          </p:nvPr>
        </p:nvSpPr>
        <p:spPr/>
        <p:txBody>
          <a:bodyPr>
            <a:normAutofit fontScale="92500" lnSpcReduction="20000"/>
          </a:bodyPr>
          <a:lstStyle/>
          <a:p>
            <a:pPr marL="0" indent="0">
              <a:buNone/>
            </a:pPr>
            <a:r>
              <a:rPr lang="fr-LU" b="1" dirty="0">
                <a:solidFill>
                  <a:srgbClr val="0C2D69"/>
                </a:solidFill>
              </a:rPr>
              <a:t>Amendes administratives pour non-exécution ou exécution tardive d’obligations imposées par le Code de la Sécurité Sociale (art. 445 et 447</a:t>
            </a:r>
            <a:r>
              <a:rPr lang="fr-LU" b="1" dirty="0" smtClean="0">
                <a:solidFill>
                  <a:srgbClr val="0C2D69"/>
                </a:solidFill>
              </a:rPr>
              <a:t>):</a:t>
            </a:r>
            <a:endParaRPr lang="fr-LU" b="1" dirty="0">
              <a:solidFill>
                <a:srgbClr val="0C2D69"/>
              </a:solidFill>
            </a:endParaRPr>
          </a:p>
          <a:p>
            <a:r>
              <a:rPr lang="fr-LU" dirty="0"/>
              <a:t>employeur:  jusqu’à 2.500 €</a:t>
            </a:r>
          </a:p>
          <a:p>
            <a:r>
              <a:rPr lang="fr-LU" dirty="0"/>
              <a:t>assuré:  jusqu’à 750 €</a:t>
            </a:r>
          </a:p>
          <a:p>
            <a:pPr marL="0" indent="0">
              <a:buNone/>
            </a:pPr>
            <a:r>
              <a:rPr lang="fr-LU" b="1" dirty="0" smtClean="0">
                <a:solidFill>
                  <a:srgbClr val="0C2D69"/>
                </a:solidFill>
              </a:rPr>
              <a:t>Amendes </a:t>
            </a:r>
            <a:r>
              <a:rPr lang="fr-LU" b="1" dirty="0">
                <a:solidFill>
                  <a:srgbClr val="0C2D69"/>
                </a:solidFill>
              </a:rPr>
              <a:t>et peines d’emprisonnement (suite à une plainte de l’AAA) pour infractions aux dispositions du livre III – titre premier du Code du travail intitulé « Sécurité au travail » (art. L.314-4</a:t>
            </a:r>
            <a:r>
              <a:rPr lang="fr-LU" b="1" dirty="0" smtClean="0">
                <a:solidFill>
                  <a:srgbClr val="0C2D69"/>
                </a:solidFill>
              </a:rPr>
              <a:t>):</a:t>
            </a:r>
            <a:endParaRPr lang="fr-LU" b="1" dirty="0">
              <a:solidFill>
                <a:srgbClr val="0C2D69"/>
              </a:solidFill>
            </a:endParaRPr>
          </a:p>
          <a:p>
            <a:r>
              <a:rPr lang="fr-LU" dirty="0"/>
              <a:t>toute infraction aux obligations des employeurs (art. L.312-1 à L.312-8 et L.314-2 à l’exception des art. L.312-6 et L.312-7) et des règlements et arrêtés pris en leur exécution est punie d’un emprisonnement de huit jours à six mois et/ou d’une amende de 251 à 25.000 </a:t>
            </a:r>
            <a:r>
              <a:rPr lang="fr-LU" dirty="0" smtClean="0"/>
              <a:t>euros</a:t>
            </a:r>
            <a:endParaRPr lang="fr-LU" dirty="0"/>
          </a:p>
          <a:p>
            <a:r>
              <a:rPr lang="fr-LU" dirty="0"/>
              <a:t>toute infraction aux obligations des salariés (art. L.313-1) et des règlements et arrêtés pris en leur exécution est punie d’une amende de 251 à 3.000 euros</a:t>
            </a:r>
          </a:p>
          <a:p>
            <a:endParaRPr lang="fr-LU" dirty="0"/>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50</a:t>
            </a:fld>
            <a:endParaRPr lang="fr-LU" dirty="0"/>
          </a:p>
        </p:txBody>
      </p:sp>
    </p:spTree>
    <p:extLst>
      <p:ext uri="{BB962C8B-B14F-4D97-AF65-F5344CB8AC3E}">
        <p14:creationId xmlns:p14="http://schemas.microsoft.com/office/powerpoint/2010/main" val="14280041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LU" dirty="0"/>
              <a:t>Hiérarchie des dispositions légales, </a:t>
            </a:r>
            <a:r>
              <a:rPr lang="fr-LU" dirty="0" smtClean="0"/>
              <a:t/>
            </a:r>
            <a:br>
              <a:rPr lang="fr-LU" dirty="0" smtClean="0"/>
            </a:br>
            <a:r>
              <a:rPr lang="fr-LU" dirty="0" smtClean="0"/>
              <a:t>réglementaires </a:t>
            </a:r>
            <a:r>
              <a:rPr lang="fr-LU" dirty="0"/>
              <a:t>et administratives </a:t>
            </a:r>
            <a:r>
              <a:rPr lang="fr-LU" dirty="0" smtClean="0"/>
              <a:t/>
            </a:r>
            <a:br>
              <a:rPr lang="fr-LU" dirty="0" smtClean="0"/>
            </a:br>
            <a:r>
              <a:rPr lang="fr-LU" dirty="0" smtClean="0"/>
              <a:t>en </a:t>
            </a:r>
            <a:r>
              <a:rPr lang="fr-LU" dirty="0"/>
              <a:t>matière de </a:t>
            </a:r>
            <a:r>
              <a:rPr lang="fr-LU" dirty="0" smtClean="0"/>
              <a:t>SST</a:t>
            </a:r>
            <a:endParaRPr lang="fr-LU"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616813546"/>
              </p:ext>
            </p:extLst>
          </p:nvPr>
        </p:nvGraphicFramePr>
        <p:xfrm>
          <a:off x="2966618" y="1530215"/>
          <a:ext cx="6398763" cy="46010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51</a:t>
            </a:fld>
            <a:endParaRPr lang="fr-LU" dirty="0"/>
          </a:p>
        </p:txBody>
      </p:sp>
    </p:spTree>
    <p:extLst>
      <p:ext uri="{BB962C8B-B14F-4D97-AF65-F5344CB8AC3E}">
        <p14:creationId xmlns:p14="http://schemas.microsoft.com/office/powerpoint/2010/main" val="33968009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Recommandations de prévention</a:t>
            </a:r>
            <a:endParaRPr lang="fr-LU" dirty="0"/>
          </a:p>
        </p:txBody>
      </p:sp>
      <p:sp>
        <p:nvSpPr>
          <p:cNvPr id="4" name="Content Placeholder 3"/>
          <p:cNvSpPr>
            <a:spLocks noGrp="1"/>
          </p:cNvSpPr>
          <p:nvPr>
            <p:ph sz="half" idx="2"/>
          </p:nvPr>
        </p:nvSpPr>
        <p:spPr>
          <a:xfrm>
            <a:off x="758585" y="2199774"/>
            <a:ext cx="5157787" cy="3684588"/>
          </a:xfrm>
        </p:spPr>
        <p:txBody>
          <a:bodyPr>
            <a:normAutofit/>
          </a:bodyPr>
          <a:lstStyle/>
          <a:p>
            <a:pPr lvl="0"/>
            <a:r>
              <a:rPr lang="fr-LU" b="1" dirty="0" smtClean="0">
                <a:solidFill>
                  <a:srgbClr val="0C2D69"/>
                </a:solidFill>
              </a:rPr>
              <a:t>règles </a:t>
            </a:r>
            <a:r>
              <a:rPr lang="fr-LU" b="1" dirty="0">
                <a:solidFill>
                  <a:srgbClr val="0C2D69"/>
                </a:solidFill>
              </a:rPr>
              <a:t>de l’art </a:t>
            </a:r>
            <a:r>
              <a:rPr lang="fr-LU" dirty="0"/>
              <a:t>en matière de prévention des </a:t>
            </a:r>
            <a:r>
              <a:rPr lang="fr-LU" dirty="0" smtClean="0"/>
              <a:t>risques</a:t>
            </a:r>
            <a:endParaRPr lang="fr-LU" dirty="0"/>
          </a:p>
          <a:p>
            <a:pPr lvl="0"/>
            <a:r>
              <a:rPr lang="fr-LU" dirty="0" smtClean="0"/>
              <a:t>élaborées </a:t>
            </a:r>
            <a:r>
              <a:rPr lang="fr-LU" dirty="0"/>
              <a:t>par le </a:t>
            </a:r>
            <a:r>
              <a:rPr lang="fr-LU" dirty="0" smtClean="0"/>
              <a:t>Service Prévention </a:t>
            </a:r>
            <a:r>
              <a:rPr lang="fr-LU" dirty="0"/>
              <a:t>de l’AAA et avec le </a:t>
            </a:r>
            <a:r>
              <a:rPr lang="fr-LU" dirty="0" smtClean="0"/>
              <a:t>concours d’experts </a:t>
            </a:r>
            <a:r>
              <a:rPr lang="fr-LU" dirty="0"/>
              <a:t>que le </a:t>
            </a:r>
            <a:r>
              <a:rPr lang="fr-LU" dirty="0" smtClean="0"/>
              <a:t>conseil d’administration </a:t>
            </a:r>
            <a:r>
              <a:rPr lang="fr-LU" dirty="0"/>
              <a:t>de l’AAA a choisis en raison de leur expérience professionnelle.</a:t>
            </a:r>
          </a:p>
          <a:p>
            <a:pPr lvl="0"/>
            <a:endParaRPr lang="fr-LU" dirty="0"/>
          </a:p>
          <a:p>
            <a:endParaRPr lang="fr-LU" dirty="0"/>
          </a:p>
        </p:txBody>
      </p:sp>
      <p:sp>
        <p:nvSpPr>
          <p:cNvPr id="9" name="Slide Number Placeholder 8"/>
          <p:cNvSpPr>
            <a:spLocks noGrp="1"/>
          </p:cNvSpPr>
          <p:nvPr>
            <p:ph type="sldNum" sz="quarter" idx="12"/>
          </p:nvPr>
        </p:nvSpPr>
        <p:spPr/>
        <p:txBody>
          <a:bodyPr/>
          <a:lstStyle/>
          <a:p>
            <a:fld id="{E18F1365-6A11-4D2C-A586-41215F74B123}" type="slidenum">
              <a:rPr lang="fr-LU" smtClean="0"/>
              <a:pPr/>
              <a:t>52</a:t>
            </a:fld>
            <a:endParaRPr lang="fr-LU" dirty="0"/>
          </a:p>
        </p:txBody>
      </p:sp>
      <p:pic>
        <p:nvPicPr>
          <p:cNvPr id="3" name="Picture 2"/>
          <p:cNvPicPr>
            <a:picLocks noChangeAspect="1"/>
          </p:cNvPicPr>
          <p:nvPr/>
        </p:nvPicPr>
        <p:blipFill>
          <a:blip r:embed="rId2"/>
          <a:stretch>
            <a:fillRect/>
          </a:stretch>
        </p:blipFill>
        <p:spPr>
          <a:xfrm>
            <a:off x="5916372" y="2245124"/>
            <a:ext cx="5956734" cy="3556789"/>
          </a:xfrm>
          <a:prstGeom prst="rect">
            <a:avLst/>
          </a:prstGeom>
        </p:spPr>
      </p:pic>
    </p:spTree>
    <p:extLst>
      <p:ext uri="{BB962C8B-B14F-4D97-AF65-F5344CB8AC3E}">
        <p14:creationId xmlns:p14="http://schemas.microsoft.com/office/powerpoint/2010/main" val="39620347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676" y="1061814"/>
            <a:ext cx="7679724" cy="4842433"/>
          </a:xfrm>
        </p:spPr>
        <p:txBody>
          <a:bodyPr>
            <a:normAutofit fontScale="85000" lnSpcReduction="20000"/>
          </a:bodyPr>
          <a:lstStyle/>
          <a:p>
            <a:pPr algn="just"/>
            <a:r>
              <a:rPr lang="fr-LU" dirty="0" smtClean="0"/>
              <a:t>ne </a:t>
            </a:r>
            <a:r>
              <a:rPr lang="fr-LU" dirty="0"/>
              <a:t>font pas partie de la réglementation en tant que telle et l’ambition des auteurs n’est pas de fixer des contraintes supplémentaires à la législation existante, mais d’aider les employeurs et les salariés à remplir au mieux leurs obligations légales et réglementaires en matière de sécurité et de santé au travail. </a:t>
            </a:r>
          </a:p>
          <a:p>
            <a:pPr algn="just"/>
            <a:r>
              <a:rPr lang="fr-LU" dirty="0" smtClean="0"/>
              <a:t>complément </a:t>
            </a:r>
            <a:r>
              <a:rPr lang="fr-LU" dirty="0"/>
              <a:t>à la législation en vigueur, notamment au livre III intitulé «Protection, sécurité et santé des travailleurs» du Code du travail ainsi qu’aux règlements grand-ducaux pris en exécution de ce livre. En attirant l’attention sur un risque et en proposant des mesures susceptibles de l’éviter ou de le réduire, les recommandations permettent à l’employeur ou au salarié à prendre conscience du risque concerné et à mettre en </a:t>
            </a:r>
            <a:r>
              <a:rPr lang="fr-LU" dirty="0" smtClean="0"/>
              <a:t>œuvre </a:t>
            </a:r>
            <a:r>
              <a:rPr lang="fr-LU" dirty="0"/>
              <a:t>les moyens propres à le prévenir. </a:t>
            </a:r>
          </a:p>
          <a:p>
            <a:pPr algn="just"/>
            <a:r>
              <a:rPr lang="fr-LU" dirty="0"/>
              <a:t>d</a:t>
            </a:r>
            <a:r>
              <a:rPr lang="fr-LU" dirty="0" smtClean="0"/>
              <a:t>’autres </a:t>
            </a:r>
            <a:r>
              <a:rPr lang="fr-LU" dirty="0"/>
              <a:t>moyens peuvent cependant être employés dans la mesure où ils permettent d’apporter le même degré de sécurité et de santé au travail. </a:t>
            </a:r>
          </a:p>
          <a:p>
            <a:endParaRPr lang="fr-LU" dirty="0"/>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53</a:t>
            </a:fld>
            <a:endParaRPr lang="fr-LU"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0600" y="2750787"/>
            <a:ext cx="3381152" cy="22571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628500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Article 163 du Code de la sécurité sociale</a:t>
            </a:r>
            <a:endParaRPr lang="fr-LU" dirty="0"/>
          </a:p>
        </p:txBody>
      </p:sp>
      <p:sp>
        <p:nvSpPr>
          <p:cNvPr id="3" name="Content Placeholder 2"/>
          <p:cNvSpPr>
            <a:spLocks noGrp="1"/>
          </p:cNvSpPr>
          <p:nvPr>
            <p:ph idx="1"/>
          </p:nvPr>
        </p:nvSpPr>
        <p:spPr>
          <a:xfrm>
            <a:off x="838200" y="1825625"/>
            <a:ext cx="7498492" cy="4351338"/>
          </a:xfrm>
        </p:spPr>
        <p:txBody>
          <a:bodyPr>
            <a:normAutofit lnSpcReduction="10000"/>
          </a:bodyPr>
          <a:lstStyle/>
          <a:p>
            <a:pPr marL="0" indent="0">
              <a:buNone/>
            </a:pPr>
            <a:r>
              <a:rPr lang="fr-LU" sz="2300" i="1" dirty="0" smtClean="0"/>
              <a:t>Les </a:t>
            </a:r>
            <a:r>
              <a:rPr lang="fr-LU" sz="2300" i="1" dirty="0"/>
              <a:t>recommandations de prévention, qui sont des règles de l’art en matière de prévention des risques, peuvent être établies pour toutes les activités assurées ou certaines de ces activités. Elles sont destinées</a:t>
            </a:r>
            <a:r>
              <a:rPr lang="fr-LU" sz="2300" i="1" dirty="0" smtClean="0"/>
              <a:t>:</a:t>
            </a:r>
            <a:endParaRPr lang="fr-LU" sz="2300" i="1" dirty="0"/>
          </a:p>
          <a:p>
            <a:pPr>
              <a:buFontTx/>
              <a:buChar char="-"/>
            </a:pPr>
            <a:r>
              <a:rPr lang="fr-LU" sz="2300" i="1" dirty="0" smtClean="0"/>
              <a:t>aux </a:t>
            </a:r>
            <a:r>
              <a:rPr lang="fr-LU" sz="2300" i="1" dirty="0"/>
              <a:t>employeurs en vue de prévenir les accidents du travail et les maladies professionnelles et de protéger la vie et la santé des </a:t>
            </a:r>
            <a:r>
              <a:rPr lang="fr-LU" sz="2300" i="1" dirty="0" smtClean="0"/>
              <a:t>assurés;</a:t>
            </a:r>
          </a:p>
          <a:p>
            <a:pPr>
              <a:buFontTx/>
              <a:buChar char="-"/>
            </a:pPr>
            <a:r>
              <a:rPr lang="fr-LU" sz="2300" i="1" dirty="0" smtClean="0"/>
              <a:t>aux </a:t>
            </a:r>
            <a:r>
              <a:rPr lang="fr-LU" sz="2300" i="1" dirty="0"/>
              <a:t>assurés en vue de prévenir les accidents du travail et les maladies professionnelles</a:t>
            </a:r>
            <a:r>
              <a:rPr lang="fr-LU" sz="2300" i="1" dirty="0" smtClean="0"/>
              <a:t>.</a:t>
            </a:r>
            <a:endParaRPr lang="fr-LU" dirty="0"/>
          </a:p>
          <a:p>
            <a:pPr marL="0" indent="0">
              <a:buNone/>
            </a:pPr>
            <a:r>
              <a:rPr lang="fr-LU" sz="2300" b="1" i="1" dirty="0" smtClean="0"/>
              <a:t>Les </a:t>
            </a:r>
            <a:r>
              <a:rPr lang="fr-LU" sz="2300" b="1" i="1" dirty="0"/>
              <a:t>recommandations de prévention sont portées à la connaissance des employeurs par tout moyen approprié. Ces derniers en informent leurs salariés dans la mesure où ils sont concernés.</a:t>
            </a:r>
          </a:p>
          <a:p>
            <a:endParaRPr lang="fr-LU" dirty="0"/>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54</a:t>
            </a:fld>
            <a:endParaRPr lang="fr-LU"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7544" r="33790"/>
          <a:stretch/>
        </p:blipFill>
        <p:spPr>
          <a:xfrm>
            <a:off x="8834334" y="2045955"/>
            <a:ext cx="3036391" cy="34555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683672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Recommandation </a:t>
            </a:r>
            <a:br>
              <a:rPr lang="fr-LU" dirty="0" smtClean="0"/>
            </a:br>
            <a:r>
              <a:rPr lang="fr-LU" dirty="0" smtClean="0"/>
              <a:t>« Conduite d’Engins en sécurité »</a:t>
            </a:r>
            <a:endParaRPr lang="fr-LU" dirty="0"/>
          </a:p>
        </p:txBody>
      </p:sp>
      <p:sp>
        <p:nvSpPr>
          <p:cNvPr id="3" name="Content Placeholder 2"/>
          <p:cNvSpPr>
            <a:spLocks noGrp="1"/>
          </p:cNvSpPr>
          <p:nvPr>
            <p:ph idx="1"/>
          </p:nvPr>
        </p:nvSpPr>
        <p:spPr/>
        <p:txBody>
          <a:bodyPr>
            <a:normAutofit/>
          </a:bodyPr>
          <a:lstStyle/>
          <a:p>
            <a:pPr algn="just"/>
            <a:r>
              <a:rPr lang="fr-LU" sz="2400" dirty="0"/>
              <a:t>Le Code du Travail demande une formation pour tout salarié occupant un poste à risque</a:t>
            </a:r>
            <a:r>
              <a:rPr lang="fr-LU" sz="2400" dirty="0" smtClean="0"/>
              <a:t>.</a:t>
            </a:r>
          </a:p>
          <a:p>
            <a:pPr algn="just"/>
            <a:r>
              <a:rPr lang="fr-LU" sz="2400" dirty="0" smtClean="0"/>
              <a:t>Le </a:t>
            </a:r>
            <a:r>
              <a:rPr lang="fr-LU" sz="2400" dirty="0"/>
              <a:t>but de la recommandation « Conduite d’engins en sécurité » est de fournir aux entreprises luxembourgeoises un plan de formation pour la conduite d’engins en </a:t>
            </a:r>
            <a:r>
              <a:rPr lang="fr-LU" sz="2400" dirty="0" smtClean="0"/>
              <a:t>sécurité.</a:t>
            </a:r>
          </a:p>
          <a:p>
            <a:pPr algn="just"/>
            <a:r>
              <a:rPr lang="fr-LU" sz="2400" dirty="0" smtClean="0"/>
              <a:t>L’attestation </a:t>
            </a:r>
            <a:r>
              <a:rPr lang="fr-LU" sz="2400" dirty="0"/>
              <a:t>de conduite en sécurité est délivrée par un organisme de formation reconnu par l’AAA.</a:t>
            </a:r>
          </a:p>
          <a:p>
            <a:pPr algn="just"/>
            <a:r>
              <a:rPr lang="fr-LU" sz="2400" dirty="0" smtClean="0"/>
              <a:t>Liste des organismes de formation reconnus par l’AAA sur le site Internet</a:t>
            </a:r>
            <a:endParaRPr lang="fr-LU" sz="2400" dirty="0"/>
          </a:p>
          <a:p>
            <a:pPr marL="452438" indent="-182563" algn="just">
              <a:buFont typeface="Calibri" panose="020F0502020204030204" pitchFamily="34" charset="0"/>
              <a:buChar char="⁻"/>
            </a:pPr>
            <a:endParaRPr lang="fr-LU" sz="2000" dirty="0"/>
          </a:p>
          <a:p>
            <a:pPr marL="0" indent="0" algn="just">
              <a:buNone/>
            </a:pPr>
            <a:endParaRPr lang="fr-LU" sz="2000" dirty="0"/>
          </a:p>
          <a:p>
            <a:endParaRPr lang="fr-LU" dirty="0"/>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55</a:t>
            </a:fld>
            <a:endParaRPr lang="fr-LU" dirty="0"/>
          </a:p>
        </p:txBody>
      </p:sp>
    </p:spTree>
    <p:extLst>
      <p:ext uri="{BB962C8B-B14F-4D97-AF65-F5344CB8AC3E}">
        <p14:creationId xmlns:p14="http://schemas.microsoft.com/office/powerpoint/2010/main" val="36334538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Formations </a:t>
            </a:r>
            <a:r>
              <a:rPr lang="fr-LU" dirty="0"/>
              <a:t>de sécurité définies dans les recommandations de prévention</a:t>
            </a:r>
          </a:p>
        </p:txBody>
      </p:sp>
      <p:sp>
        <p:nvSpPr>
          <p:cNvPr id="6" name="Slide Number Placeholder 5"/>
          <p:cNvSpPr>
            <a:spLocks noGrp="1"/>
          </p:cNvSpPr>
          <p:nvPr>
            <p:ph type="sldNum" sz="quarter" idx="12"/>
          </p:nvPr>
        </p:nvSpPr>
        <p:spPr/>
        <p:txBody>
          <a:bodyPr/>
          <a:lstStyle/>
          <a:p>
            <a:fld id="{E18F1365-6A11-4D2C-A586-41215F74B123}" type="slidenum">
              <a:rPr lang="fr-LU" smtClean="0"/>
              <a:pPr/>
              <a:t>56</a:t>
            </a:fld>
            <a:endParaRPr lang="fr-LU" dirty="0"/>
          </a:p>
        </p:txBody>
      </p:sp>
      <p:pic>
        <p:nvPicPr>
          <p:cNvPr id="4" name="Picture 3"/>
          <p:cNvPicPr>
            <a:picLocks noChangeAspect="1"/>
          </p:cNvPicPr>
          <p:nvPr/>
        </p:nvPicPr>
        <p:blipFill>
          <a:blip r:embed="rId2"/>
          <a:stretch>
            <a:fillRect/>
          </a:stretch>
        </p:blipFill>
        <p:spPr>
          <a:xfrm>
            <a:off x="1217828" y="1657397"/>
            <a:ext cx="9756343" cy="4881515"/>
          </a:xfrm>
          <a:prstGeom prst="rect">
            <a:avLst/>
          </a:prstGeom>
        </p:spPr>
      </p:pic>
    </p:spTree>
    <p:extLst>
      <p:ext uri="{BB962C8B-B14F-4D97-AF65-F5344CB8AC3E}">
        <p14:creationId xmlns:p14="http://schemas.microsoft.com/office/powerpoint/2010/main" val="42567927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Label « Sécher &amp; </a:t>
            </a:r>
            <a:r>
              <a:rPr lang="fr-LU" dirty="0" err="1" smtClean="0"/>
              <a:t>Gesond</a:t>
            </a:r>
            <a:r>
              <a:rPr lang="fr-LU" dirty="0" smtClean="0"/>
              <a:t> mat System »</a:t>
            </a:r>
            <a:endParaRPr lang="fr-LU" dirty="0"/>
          </a:p>
        </p:txBody>
      </p:sp>
      <p:sp>
        <p:nvSpPr>
          <p:cNvPr id="3" name="Content Placeholder 2"/>
          <p:cNvSpPr>
            <a:spLocks noGrp="1"/>
          </p:cNvSpPr>
          <p:nvPr>
            <p:ph idx="1"/>
          </p:nvPr>
        </p:nvSpPr>
        <p:spPr>
          <a:xfrm>
            <a:off x="838200" y="1661633"/>
            <a:ext cx="10298502" cy="3552051"/>
          </a:xfrm>
        </p:spPr>
        <p:txBody>
          <a:bodyPr>
            <a:noAutofit/>
          </a:bodyPr>
          <a:lstStyle/>
          <a:p>
            <a:pPr marL="0" indent="0">
              <a:buNone/>
            </a:pPr>
            <a:r>
              <a:rPr lang="fr-LU" sz="1400" dirty="0"/>
              <a:t>Dans un souci d’aider les entreprises à mettre en place une gestion efficace de la sécurité et de la santé au travail, </a:t>
            </a:r>
            <a:r>
              <a:rPr lang="fr-LU" sz="1400" dirty="0" smtClean="0"/>
              <a:t>l’AAA </a:t>
            </a:r>
            <a:r>
              <a:rPr lang="fr-LU" sz="1400" dirty="0"/>
              <a:t>a créé un label </a:t>
            </a:r>
            <a:r>
              <a:rPr lang="fr-LU" sz="1400" dirty="0" smtClean="0"/>
              <a:t>de qualité </a:t>
            </a:r>
            <a:r>
              <a:rPr lang="fr-LU" sz="1400" dirty="0"/>
              <a:t>en matière de </a:t>
            </a:r>
            <a:r>
              <a:rPr lang="fr-LU" sz="1400" dirty="0" smtClean="0"/>
              <a:t>SST. </a:t>
            </a:r>
            <a:r>
              <a:rPr lang="fr-LU" sz="1400" dirty="0"/>
              <a:t>Avec ce label, destiné aux petites entreprises, l’AAA vise à encourager les efforts particuliers des employeurs en matière de prévention des risques, tout en minimisant le volet administratif.</a:t>
            </a:r>
          </a:p>
          <a:p>
            <a:pPr marL="0" indent="0">
              <a:buNone/>
            </a:pPr>
            <a:r>
              <a:rPr lang="fr-LU" sz="1400" b="1" dirty="0" smtClean="0">
                <a:solidFill>
                  <a:srgbClr val="0C2D69"/>
                </a:solidFill>
              </a:rPr>
              <a:t>Les </a:t>
            </a:r>
            <a:r>
              <a:rPr lang="fr-LU" sz="1400" b="1" dirty="0">
                <a:solidFill>
                  <a:srgbClr val="0C2D69"/>
                </a:solidFill>
              </a:rPr>
              <a:t>atouts du label sont </a:t>
            </a:r>
            <a:r>
              <a:rPr lang="fr-LU" sz="1400" b="1" dirty="0" smtClean="0">
                <a:solidFill>
                  <a:srgbClr val="0C2D69"/>
                </a:solidFill>
              </a:rPr>
              <a:t>:</a:t>
            </a:r>
            <a:endParaRPr lang="fr-LU" sz="1400" b="1" dirty="0">
              <a:solidFill>
                <a:srgbClr val="0C2D69"/>
              </a:solidFill>
            </a:endParaRPr>
          </a:p>
          <a:p>
            <a:pPr marL="342900" indent="-342900"/>
            <a:r>
              <a:rPr lang="fr-LU" sz="1400" b="1" dirty="0">
                <a:solidFill>
                  <a:schemeClr val="tx1">
                    <a:lumMod val="65000"/>
                    <a:lumOff val="35000"/>
                  </a:schemeClr>
                </a:solidFill>
                <a:latin typeface="Arial" pitchFamily="34" charset="0"/>
              </a:rPr>
              <a:t>Promotion de la sécurité et de la santé au travail</a:t>
            </a:r>
            <a:r>
              <a:rPr lang="fr-LU" sz="1400" b="1" dirty="0" smtClean="0">
                <a:solidFill>
                  <a:schemeClr val="tx1">
                    <a:lumMod val="65000"/>
                    <a:lumOff val="35000"/>
                  </a:schemeClr>
                </a:solidFill>
                <a:latin typeface="Arial" pitchFamily="34" charset="0"/>
              </a:rPr>
              <a:t>.</a:t>
            </a:r>
            <a:endParaRPr lang="fr-LU" sz="1400" b="1" dirty="0">
              <a:solidFill>
                <a:schemeClr val="tx1">
                  <a:lumMod val="65000"/>
                  <a:lumOff val="35000"/>
                </a:schemeClr>
              </a:solidFill>
              <a:latin typeface="Arial" pitchFamily="34" charset="0"/>
            </a:endParaRPr>
          </a:p>
          <a:p>
            <a:pPr marL="342900" indent="-342900"/>
            <a:r>
              <a:rPr lang="fr-LU" sz="1400" b="1" dirty="0">
                <a:solidFill>
                  <a:schemeClr val="tx1">
                    <a:lumMod val="65000"/>
                    <a:lumOff val="35000"/>
                  </a:schemeClr>
                </a:solidFill>
                <a:latin typeface="Arial" pitchFamily="34" charset="0"/>
              </a:rPr>
              <a:t>Conseil personnalisé, accompagnement et suivi de l’entreprise en vue d’une gestion efficace de la sécurité et de la santé au travail</a:t>
            </a:r>
            <a:r>
              <a:rPr lang="fr-LU" sz="1400" b="1" dirty="0" smtClean="0">
                <a:solidFill>
                  <a:schemeClr val="tx1">
                    <a:lumMod val="65000"/>
                    <a:lumOff val="35000"/>
                  </a:schemeClr>
                </a:solidFill>
                <a:latin typeface="Arial" pitchFamily="34" charset="0"/>
              </a:rPr>
              <a:t>.</a:t>
            </a:r>
            <a:endParaRPr lang="fr-LU" sz="1400" b="1" dirty="0">
              <a:solidFill>
                <a:schemeClr val="tx1">
                  <a:lumMod val="65000"/>
                  <a:lumOff val="35000"/>
                </a:schemeClr>
              </a:solidFill>
              <a:latin typeface="Arial" pitchFamily="34" charset="0"/>
            </a:endParaRPr>
          </a:p>
          <a:p>
            <a:pPr marL="342900" indent="-342900"/>
            <a:r>
              <a:rPr lang="fr-LU" sz="1400" b="1" dirty="0">
                <a:solidFill>
                  <a:schemeClr val="tx1">
                    <a:lumMod val="65000"/>
                    <a:lumOff val="35000"/>
                  </a:schemeClr>
                </a:solidFill>
                <a:latin typeface="Arial" pitchFamily="34" charset="0"/>
              </a:rPr>
              <a:t>Augmentation de la motivation des salariés</a:t>
            </a:r>
            <a:r>
              <a:rPr lang="fr-LU" sz="1400" b="1" dirty="0" smtClean="0">
                <a:solidFill>
                  <a:schemeClr val="tx1">
                    <a:lumMod val="65000"/>
                    <a:lumOff val="35000"/>
                  </a:schemeClr>
                </a:solidFill>
                <a:latin typeface="Arial" pitchFamily="34" charset="0"/>
              </a:rPr>
              <a:t>.</a:t>
            </a:r>
            <a:endParaRPr lang="fr-LU" sz="1400" b="1" dirty="0">
              <a:solidFill>
                <a:schemeClr val="tx1">
                  <a:lumMod val="65000"/>
                  <a:lumOff val="35000"/>
                </a:schemeClr>
              </a:solidFill>
              <a:latin typeface="Arial" pitchFamily="34" charset="0"/>
            </a:endParaRPr>
          </a:p>
          <a:p>
            <a:pPr marL="342900" indent="-342900"/>
            <a:r>
              <a:rPr lang="fr-LU" sz="1400" b="1" dirty="0">
                <a:solidFill>
                  <a:schemeClr val="tx1">
                    <a:lumMod val="65000"/>
                    <a:lumOff val="35000"/>
                  </a:schemeClr>
                </a:solidFill>
                <a:latin typeface="Arial" pitchFamily="34" charset="0"/>
              </a:rPr>
              <a:t>Amélioration de la sécurité et de la santé au travail et diminution du nombre des accidents du travail et des maladies professionnelles</a:t>
            </a:r>
            <a:r>
              <a:rPr lang="fr-LU" sz="1400" b="1" dirty="0" smtClean="0">
                <a:solidFill>
                  <a:schemeClr val="tx1">
                    <a:lumMod val="65000"/>
                    <a:lumOff val="35000"/>
                  </a:schemeClr>
                </a:solidFill>
                <a:latin typeface="Arial" pitchFamily="34" charset="0"/>
              </a:rPr>
              <a:t>.</a:t>
            </a:r>
            <a:endParaRPr lang="fr-LU" sz="1400" b="1" dirty="0">
              <a:solidFill>
                <a:schemeClr val="tx1">
                  <a:lumMod val="65000"/>
                  <a:lumOff val="35000"/>
                </a:schemeClr>
              </a:solidFill>
              <a:latin typeface="Arial" pitchFamily="34" charset="0"/>
            </a:endParaRPr>
          </a:p>
          <a:p>
            <a:pPr marL="342900" indent="-342900"/>
            <a:r>
              <a:rPr lang="fr-LU" sz="1400" b="1" dirty="0">
                <a:solidFill>
                  <a:schemeClr val="tx1">
                    <a:lumMod val="65000"/>
                    <a:lumOff val="35000"/>
                  </a:schemeClr>
                </a:solidFill>
                <a:latin typeface="Arial" pitchFamily="34" charset="0"/>
              </a:rPr>
              <a:t>Diminution des coûts et des absences engendrés par les accidents du travail et les maladies professionnelles</a:t>
            </a:r>
            <a:r>
              <a:rPr lang="fr-LU" sz="1400" b="1" dirty="0" smtClean="0">
                <a:solidFill>
                  <a:schemeClr val="tx1">
                    <a:lumMod val="65000"/>
                    <a:lumOff val="35000"/>
                  </a:schemeClr>
                </a:solidFill>
                <a:latin typeface="Arial" pitchFamily="34" charset="0"/>
              </a:rPr>
              <a:t>.</a:t>
            </a:r>
            <a:endParaRPr lang="fr-LU" sz="1400" b="1" dirty="0">
              <a:solidFill>
                <a:schemeClr val="tx1">
                  <a:lumMod val="65000"/>
                  <a:lumOff val="35000"/>
                </a:schemeClr>
              </a:solidFill>
              <a:latin typeface="Arial" pitchFamily="34" charset="0"/>
            </a:endParaRPr>
          </a:p>
          <a:p>
            <a:pPr marL="342900" indent="-342900"/>
            <a:r>
              <a:rPr lang="fr-LU" sz="1400" b="1" dirty="0">
                <a:solidFill>
                  <a:schemeClr val="tx1">
                    <a:lumMod val="65000"/>
                    <a:lumOff val="35000"/>
                  </a:schemeClr>
                </a:solidFill>
                <a:latin typeface="Arial" pitchFamily="34" charset="0"/>
              </a:rPr>
              <a:t>Image de qualité en matière de sécurité et santé au travail</a:t>
            </a:r>
            <a:r>
              <a:rPr lang="fr-LU" sz="1400" b="1" dirty="0" smtClean="0">
                <a:solidFill>
                  <a:schemeClr val="tx1">
                    <a:lumMod val="65000"/>
                    <a:lumOff val="35000"/>
                  </a:schemeClr>
                </a:solidFill>
                <a:latin typeface="Arial" pitchFamily="34" charset="0"/>
              </a:rPr>
              <a:t>.</a:t>
            </a:r>
            <a:endParaRPr lang="fr-LU" sz="1400" b="1" dirty="0">
              <a:solidFill>
                <a:schemeClr val="tx1">
                  <a:lumMod val="65000"/>
                  <a:lumOff val="35000"/>
                </a:schemeClr>
              </a:solidFill>
              <a:latin typeface="Arial" pitchFamily="34" charset="0"/>
            </a:endParaRPr>
          </a:p>
          <a:p>
            <a:pPr marL="342900" indent="-342900"/>
            <a:r>
              <a:rPr lang="fr-LU" sz="1400" b="1" dirty="0">
                <a:solidFill>
                  <a:schemeClr val="tx1">
                    <a:lumMod val="65000"/>
                    <a:lumOff val="35000"/>
                  </a:schemeClr>
                </a:solidFill>
                <a:latin typeface="Arial" pitchFamily="34" charset="0"/>
              </a:rPr>
              <a:t>Visibilité à travers différentes médias</a:t>
            </a:r>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57</a:t>
            </a:fld>
            <a:endParaRPr lang="fr-LU" dirty="0"/>
          </a:p>
        </p:txBody>
      </p:sp>
      <p:pic>
        <p:nvPicPr>
          <p:cNvPr id="9" name="Picture 8"/>
          <p:cNvPicPr>
            <a:picLocks noChangeAspect="1"/>
          </p:cNvPicPr>
          <p:nvPr/>
        </p:nvPicPr>
        <p:blipFill>
          <a:blip r:embed="rId2"/>
          <a:stretch>
            <a:fillRect/>
          </a:stretch>
        </p:blipFill>
        <p:spPr>
          <a:xfrm>
            <a:off x="9978324" y="63333"/>
            <a:ext cx="1932939" cy="1693493"/>
          </a:xfrm>
          <a:prstGeom prst="rect">
            <a:avLst/>
          </a:prstGeom>
        </p:spPr>
      </p:pic>
      <p:pic>
        <p:nvPicPr>
          <p:cNvPr id="10" name="Picture 9"/>
          <p:cNvPicPr>
            <a:picLocks noChangeAspect="1"/>
          </p:cNvPicPr>
          <p:nvPr/>
        </p:nvPicPr>
        <p:blipFill>
          <a:blip r:embed="rId3"/>
          <a:stretch>
            <a:fillRect/>
          </a:stretch>
        </p:blipFill>
        <p:spPr>
          <a:xfrm>
            <a:off x="7487874" y="4606440"/>
            <a:ext cx="2434167" cy="2115035"/>
          </a:xfrm>
          <a:prstGeom prst="rect">
            <a:avLst/>
          </a:prstGeom>
        </p:spPr>
      </p:pic>
    </p:spTree>
    <p:extLst>
      <p:ext uri="{BB962C8B-B14F-4D97-AF65-F5344CB8AC3E}">
        <p14:creationId xmlns:p14="http://schemas.microsoft.com/office/powerpoint/2010/main" val="36435407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Prix national SST</a:t>
            </a:r>
            <a:endParaRPr lang="fr-LU" dirty="0"/>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58</a:t>
            </a:fld>
            <a:endParaRPr lang="fr-LU" dirty="0"/>
          </a:p>
        </p:txBody>
      </p:sp>
      <p:sp>
        <p:nvSpPr>
          <p:cNvPr id="8" name="Content Placeholder 7"/>
          <p:cNvSpPr>
            <a:spLocks noGrp="1"/>
          </p:cNvSpPr>
          <p:nvPr>
            <p:ph idx="1"/>
          </p:nvPr>
        </p:nvSpPr>
        <p:spPr>
          <a:xfrm>
            <a:off x="838200" y="2019524"/>
            <a:ext cx="10515599" cy="3234238"/>
          </a:xfrm>
        </p:spPr>
        <p:txBody>
          <a:bodyPr>
            <a:normAutofit fontScale="25000" lnSpcReduction="20000"/>
          </a:bodyPr>
          <a:lstStyle/>
          <a:p>
            <a:r>
              <a:rPr lang="fr-LU" sz="7200" dirty="0" smtClean="0"/>
              <a:t>L’objectif </a:t>
            </a:r>
            <a:r>
              <a:rPr lang="fr-LU" sz="7200" dirty="0"/>
              <a:t>du prix est de </a:t>
            </a:r>
            <a:r>
              <a:rPr lang="fr-LU" sz="7200" b="1" dirty="0">
                <a:solidFill>
                  <a:srgbClr val="0C2D69"/>
                </a:solidFill>
              </a:rPr>
              <a:t>valoriser des mesures ou produits particulièrement innovants </a:t>
            </a:r>
            <a:r>
              <a:rPr lang="fr-LU" sz="7200" dirty="0"/>
              <a:t>dans le domaine de l’amélioration de la sécurité, de la santé et du bien-être au travail.  </a:t>
            </a:r>
          </a:p>
          <a:p>
            <a:r>
              <a:rPr lang="fr-LU" sz="7200" dirty="0"/>
              <a:t>5 prix d’une valeur de 5.000 € ainsi qu’une vidéo </a:t>
            </a:r>
            <a:r>
              <a:rPr lang="fr-LU" sz="7200" dirty="0" err="1"/>
              <a:t>corporate</a:t>
            </a:r>
            <a:r>
              <a:rPr lang="fr-LU" sz="7200" dirty="0"/>
              <a:t> seront remis aux lauréats dans 3 catégories différentes </a:t>
            </a:r>
            <a:r>
              <a:rPr lang="fr-LU" sz="7200" dirty="0" smtClean="0"/>
              <a:t>:</a:t>
            </a:r>
            <a:endParaRPr lang="fr-LU" sz="7200" dirty="0"/>
          </a:p>
          <a:p>
            <a:pPr marL="449263" indent="-182563">
              <a:buFont typeface="Calibri" panose="020F0502020204030204" pitchFamily="34" charset="0"/>
              <a:buChar char="⁻"/>
            </a:pPr>
            <a:r>
              <a:rPr lang="fr-LU" sz="7200" dirty="0" smtClean="0"/>
              <a:t>Catégorie </a:t>
            </a:r>
            <a:r>
              <a:rPr lang="fr-LU" sz="7200" dirty="0"/>
              <a:t>d’entreprise – volet sécurité (entreprise de moins de 50 salariés et entreprise de plus de 50 salariés)</a:t>
            </a:r>
          </a:p>
          <a:p>
            <a:pPr marL="449263" indent="-182563">
              <a:buFont typeface="Calibri" panose="020F0502020204030204" pitchFamily="34" charset="0"/>
              <a:buChar char="⁻"/>
            </a:pPr>
            <a:r>
              <a:rPr lang="fr-LU" sz="7200" dirty="0" smtClean="0"/>
              <a:t>Catégorie d’entreprise – volet santé et bien-être (entreprise de moins de 50 salariés et entreprise de plus de 50 salariés)</a:t>
            </a:r>
          </a:p>
          <a:p>
            <a:pPr marL="449263" indent="-182563">
              <a:buFont typeface="Calibri" panose="020F0502020204030204" pitchFamily="34" charset="0"/>
              <a:buChar char="⁻"/>
            </a:pPr>
            <a:r>
              <a:rPr lang="fr-LU" sz="7200" dirty="0" smtClean="0"/>
              <a:t>Catégorie </a:t>
            </a:r>
            <a:r>
              <a:rPr lang="fr-LU" sz="7200" dirty="0"/>
              <a:t>organisation faisant fonction d’agent multiplicateur en matière de sécurité, de santé et/ou de bien-être au </a:t>
            </a:r>
            <a:r>
              <a:rPr lang="fr-LU" sz="7200" dirty="0" smtClean="0"/>
              <a:t>travail</a:t>
            </a:r>
          </a:p>
          <a:p>
            <a:r>
              <a:rPr lang="fr-LU" sz="7200" dirty="0" smtClean="0"/>
              <a:t>Parmi ces 5 lauréats, le « coup de cœur du public » sera voté par le public. Une valeur supplémentaire de 2.000 € sera attribuée au lauréat « coup de cœur ».</a:t>
            </a:r>
          </a:p>
          <a:p>
            <a:pPr marL="0" indent="0">
              <a:buNone/>
            </a:pPr>
            <a:r>
              <a:rPr lang="fr-LU" sz="7200" b="1" dirty="0" smtClean="0">
                <a:solidFill>
                  <a:srgbClr val="0C2D69"/>
                </a:solidFill>
                <a:sym typeface="Wingdings" panose="05000000000000000000" pitchFamily="2" charset="2"/>
              </a:rPr>
              <a:t> </a:t>
            </a:r>
            <a:r>
              <a:rPr lang="fr-LU" sz="7200" b="1" dirty="0" smtClean="0">
                <a:solidFill>
                  <a:srgbClr val="0C2D69"/>
                </a:solidFill>
              </a:rPr>
              <a:t>Les vidéos présentant les projets des lauréats sont disponibles sur </a:t>
            </a:r>
            <a:r>
              <a:rPr lang="fr-LU" sz="7200" b="1" dirty="0">
                <a:solidFill>
                  <a:srgbClr val="0C2D69"/>
                </a:solidFill>
              </a:rPr>
              <a:t>www.visionzero.lu</a:t>
            </a:r>
          </a:p>
          <a:p>
            <a:endParaRPr lang="fr-LU" dirty="0"/>
          </a:p>
          <a:p>
            <a:endParaRPr lang="fr-LU" dirty="0"/>
          </a:p>
          <a:p>
            <a:endParaRPr lang="fr-LU"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1178" y="5854505"/>
            <a:ext cx="1006030" cy="524186"/>
          </a:xfrm>
          <a:prstGeom prst="rect">
            <a:avLst/>
          </a:prstGeom>
        </p:spPr>
      </p:pic>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2027557" y="5693428"/>
            <a:ext cx="775335" cy="762000"/>
          </a:xfrm>
          <a:prstGeom prst="rect">
            <a:avLst/>
          </a:prstGeom>
        </p:spPr>
      </p:pic>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3433239" y="5921229"/>
            <a:ext cx="1114425" cy="508000"/>
          </a:xfrm>
          <a:prstGeom prst="rect">
            <a:avLst/>
          </a:prstGeom>
        </p:spPr>
      </p:pic>
      <p:pic>
        <p:nvPicPr>
          <p:cNvPr id="12" name="Picture 11"/>
          <p:cNvPicPr/>
          <p:nvPr/>
        </p:nvPicPr>
        <p:blipFill>
          <a:blip r:embed="rId5" cstate="print">
            <a:extLst>
              <a:ext uri="{28A0092B-C50C-407E-A947-70E740481C1C}">
                <a14:useLocalDpi xmlns:a14="http://schemas.microsoft.com/office/drawing/2010/main" val="0"/>
              </a:ext>
            </a:extLst>
          </a:blip>
          <a:stretch>
            <a:fillRect/>
          </a:stretch>
        </p:blipFill>
        <p:spPr>
          <a:xfrm>
            <a:off x="5178011" y="5751913"/>
            <a:ext cx="676275" cy="761365"/>
          </a:xfrm>
          <a:prstGeom prst="rect">
            <a:avLst/>
          </a:prstGeom>
        </p:spPr>
      </p:pic>
      <p:pic>
        <p:nvPicPr>
          <p:cNvPr id="13" name="Picture 12"/>
          <p:cNvPicPr/>
          <p:nvPr/>
        </p:nvPicPr>
        <p:blipFill>
          <a:blip r:embed="rId6" cstate="print">
            <a:extLst>
              <a:ext uri="{28A0092B-C50C-407E-A947-70E740481C1C}">
                <a14:useLocalDpi xmlns:a14="http://schemas.microsoft.com/office/drawing/2010/main" val="0"/>
              </a:ext>
            </a:extLst>
          </a:blip>
          <a:stretch>
            <a:fillRect/>
          </a:stretch>
        </p:blipFill>
        <p:spPr>
          <a:xfrm>
            <a:off x="6388445" y="5842717"/>
            <a:ext cx="1743075" cy="579755"/>
          </a:xfrm>
          <a:prstGeom prst="rect">
            <a:avLst/>
          </a:prstGeom>
        </p:spPr>
      </p:pic>
      <p:pic>
        <p:nvPicPr>
          <p:cNvPr id="3" name="Picture 2"/>
          <p:cNvPicPr>
            <a:picLocks noChangeAspect="1"/>
          </p:cNvPicPr>
          <p:nvPr/>
        </p:nvPicPr>
        <p:blipFill>
          <a:blip r:embed="rId7"/>
          <a:stretch>
            <a:fillRect/>
          </a:stretch>
        </p:blipFill>
        <p:spPr>
          <a:xfrm>
            <a:off x="9621254" y="75369"/>
            <a:ext cx="2458451" cy="1905073"/>
          </a:xfrm>
          <a:prstGeom prst="rect">
            <a:avLst/>
          </a:prstGeom>
        </p:spPr>
      </p:pic>
    </p:spTree>
    <p:extLst>
      <p:ext uri="{BB962C8B-B14F-4D97-AF65-F5344CB8AC3E}">
        <p14:creationId xmlns:p14="http://schemas.microsoft.com/office/powerpoint/2010/main" val="22147851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Forum sécurité-santé au travail (2022)</a:t>
            </a:r>
            <a:endParaRPr lang="fr-LU" dirty="0"/>
          </a:p>
        </p:txBody>
      </p:sp>
      <p:sp>
        <p:nvSpPr>
          <p:cNvPr id="3" name="Content Placeholder 2"/>
          <p:cNvSpPr>
            <a:spLocks noGrp="1"/>
          </p:cNvSpPr>
          <p:nvPr>
            <p:ph idx="1"/>
          </p:nvPr>
        </p:nvSpPr>
        <p:spPr>
          <a:xfrm>
            <a:off x="978877" y="6132292"/>
            <a:ext cx="10515600" cy="460375"/>
          </a:xfrm>
        </p:spPr>
        <p:txBody>
          <a:bodyPr>
            <a:normAutofit/>
          </a:bodyPr>
          <a:lstStyle/>
          <a:p>
            <a:pPr marL="0" indent="0">
              <a:buNone/>
            </a:pPr>
            <a:r>
              <a:rPr lang="fr-LU" b="1" dirty="0" smtClean="0">
                <a:solidFill>
                  <a:srgbClr val="0C2D69"/>
                </a:solidFill>
                <a:sym typeface="Wingdings" panose="05000000000000000000" pitchFamily="2" charset="2"/>
              </a:rPr>
              <a:t> Plus d’informations sur www.visionzero.lu</a:t>
            </a:r>
            <a:endParaRPr lang="fr-LU" b="1" dirty="0">
              <a:solidFill>
                <a:srgbClr val="0C2D69"/>
              </a:solidFill>
            </a:endParaRPr>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59</a:t>
            </a:fld>
            <a:endParaRPr lang="fr-LU" dirty="0"/>
          </a:p>
        </p:txBody>
      </p:sp>
      <p:pic>
        <p:nvPicPr>
          <p:cNvPr id="8" name="Picture 7"/>
          <p:cNvPicPr>
            <a:picLocks noChangeAspect="1"/>
          </p:cNvPicPr>
          <p:nvPr/>
        </p:nvPicPr>
        <p:blipFill>
          <a:blip r:embed="rId2"/>
          <a:stretch>
            <a:fillRect/>
          </a:stretch>
        </p:blipFill>
        <p:spPr>
          <a:xfrm>
            <a:off x="9460832" y="161632"/>
            <a:ext cx="2530642" cy="1852748"/>
          </a:xfrm>
          <a:prstGeom prst="rect">
            <a:avLst/>
          </a:prstGeom>
        </p:spPr>
      </p:pic>
      <p:pic>
        <p:nvPicPr>
          <p:cNvPr id="9" name="Picture 8"/>
          <p:cNvPicPr>
            <a:picLocks noChangeAspect="1"/>
          </p:cNvPicPr>
          <p:nvPr/>
        </p:nvPicPr>
        <p:blipFill>
          <a:blip r:embed="rId3"/>
          <a:stretch>
            <a:fillRect/>
          </a:stretch>
        </p:blipFill>
        <p:spPr>
          <a:xfrm>
            <a:off x="1628390" y="1953982"/>
            <a:ext cx="4610485" cy="3932600"/>
          </a:xfrm>
          <a:prstGeom prst="rect">
            <a:avLst/>
          </a:prstGeom>
        </p:spPr>
      </p:pic>
      <p:pic>
        <p:nvPicPr>
          <p:cNvPr id="10" name="Picture 9"/>
          <p:cNvPicPr>
            <a:picLocks noChangeAspect="1"/>
          </p:cNvPicPr>
          <p:nvPr/>
        </p:nvPicPr>
        <p:blipFill>
          <a:blip r:embed="rId4"/>
          <a:stretch>
            <a:fillRect/>
          </a:stretch>
        </p:blipFill>
        <p:spPr>
          <a:xfrm>
            <a:off x="7157268" y="1937416"/>
            <a:ext cx="3120208" cy="3984017"/>
          </a:xfrm>
          <a:prstGeom prst="rect">
            <a:avLst/>
          </a:prstGeom>
        </p:spPr>
      </p:pic>
    </p:spTree>
    <p:extLst>
      <p:ext uri="{BB962C8B-B14F-4D97-AF65-F5344CB8AC3E}">
        <p14:creationId xmlns:p14="http://schemas.microsoft.com/office/powerpoint/2010/main" val="17427092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Evolution législative progressive</a:t>
            </a:r>
            <a:endParaRPr lang="fr-LU" dirty="0"/>
          </a:p>
        </p:txBody>
      </p:sp>
      <p:sp>
        <p:nvSpPr>
          <p:cNvPr id="3" name="Content Placeholder 2"/>
          <p:cNvSpPr>
            <a:spLocks noGrp="1"/>
          </p:cNvSpPr>
          <p:nvPr>
            <p:ph idx="1"/>
          </p:nvPr>
        </p:nvSpPr>
        <p:spPr/>
        <p:txBody>
          <a:bodyPr>
            <a:normAutofit/>
          </a:bodyPr>
          <a:lstStyle/>
          <a:p>
            <a:pPr>
              <a:lnSpc>
                <a:spcPct val="100000"/>
              </a:lnSpc>
              <a:spcBef>
                <a:spcPts val="600"/>
              </a:spcBef>
              <a:spcAft>
                <a:spcPts val="600"/>
              </a:spcAft>
            </a:pPr>
            <a:endParaRPr lang="fr-LU" dirty="0" smtClean="0"/>
          </a:p>
          <a:p>
            <a:pPr>
              <a:lnSpc>
                <a:spcPct val="100000"/>
              </a:lnSpc>
              <a:spcBef>
                <a:spcPts val="600"/>
              </a:spcBef>
              <a:spcAft>
                <a:spcPts val="600"/>
              </a:spcAft>
            </a:pPr>
            <a:r>
              <a:rPr lang="fr-LU" dirty="0" smtClean="0"/>
              <a:t>1901: </a:t>
            </a:r>
            <a:r>
              <a:rPr lang="fr-LU" dirty="0"/>
              <a:t>création d’une mutualité patronale dénommée </a:t>
            </a:r>
            <a:r>
              <a:rPr lang="fr-LU" u="sng" dirty="0"/>
              <a:t>Association </a:t>
            </a:r>
            <a:r>
              <a:rPr lang="fr-LU" u="sng" dirty="0" smtClean="0"/>
              <a:t>d’assurance accident</a:t>
            </a:r>
            <a:r>
              <a:rPr lang="fr-LU" dirty="0" smtClean="0"/>
              <a:t> </a:t>
            </a:r>
            <a:r>
              <a:rPr lang="fr-LU" dirty="0"/>
              <a:t>pour indemniser </a:t>
            </a:r>
            <a:r>
              <a:rPr lang="fr-LU" b="1" dirty="0">
                <a:solidFill>
                  <a:srgbClr val="0C2D69"/>
                </a:solidFill>
              </a:rPr>
              <a:t>les accidents du </a:t>
            </a:r>
            <a:r>
              <a:rPr lang="fr-LU" b="1" dirty="0" smtClean="0">
                <a:solidFill>
                  <a:srgbClr val="0C2D69"/>
                </a:solidFill>
              </a:rPr>
              <a:t>travail</a:t>
            </a:r>
            <a:endParaRPr lang="fr-LU" dirty="0"/>
          </a:p>
          <a:p>
            <a:pPr>
              <a:lnSpc>
                <a:spcPct val="100000"/>
              </a:lnSpc>
              <a:spcBef>
                <a:spcPts val="600"/>
              </a:spcBef>
              <a:spcAft>
                <a:spcPts val="600"/>
              </a:spcAft>
            </a:pPr>
            <a:r>
              <a:rPr lang="fr-LU" dirty="0"/>
              <a:t>1925: création d’un Code des assurances sociales + extension aux </a:t>
            </a:r>
            <a:r>
              <a:rPr lang="fr-LU" b="1" dirty="0">
                <a:solidFill>
                  <a:srgbClr val="0C2D69"/>
                </a:solidFill>
              </a:rPr>
              <a:t>maladies </a:t>
            </a:r>
            <a:r>
              <a:rPr lang="fr-LU" b="1" dirty="0" smtClean="0">
                <a:solidFill>
                  <a:srgbClr val="0C2D69"/>
                </a:solidFill>
              </a:rPr>
              <a:t>professionnelles</a:t>
            </a:r>
            <a:endParaRPr lang="fr-LU" dirty="0"/>
          </a:p>
          <a:p>
            <a:pPr>
              <a:lnSpc>
                <a:spcPct val="100000"/>
              </a:lnSpc>
              <a:spcBef>
                <a:spcPts val="600"/>
              </a:spcBef>
              <a:spcAft>
                <a:spcPts val="600"/>
              </a:spcAft>
            </a:pPr>
            <a:r>
              <a:rPr lang="fr-LU" dirty="0"/>
              <a:t>1933: extension aux </a:t>
            </a:r>
            <a:r>
              <a:rPr lang="fr-LU" b="1" dirty="0">
                <a:solidFill>
                  <a:srgbClr val="0C2D69"/>
                </a:solidFill>
              </a:rPr>
              <a:t>accidents de </a:t>
            </a:r>
            <a:r>
              <a:rPr lang="fr-LU" b="1" dirty="0" smtClean="0">
                <a:solidFill>
                  <a:srgbClr val="0C2D69"/>
                </a:solidFill>
              </a:rPr>
              <a:t>trajet</a:t>
            </a:r>
            <a:endParaRPr lang="fr-LU" dirty="0"/>
          </a:p>
          <a:p>
            <a:pPr marL="0" indent="0">
              <a:buNone/>
            </a:pPr>
            <a:endParaRPr lang="fr-LU" dirty="0"/>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6</a:t>
            </a:fld>
            <a:endParaRPr lang="fr-LU" dirty="0"/>
          </a:p>
        </p:txBody>
      </p:sp>
    </p:spTree>
    <p:extLst>
      <p:ext uri="{BB962C8B-B14F-4D97-AF65-F5344CB8AC3E}">
        <p14:creationId xmlns:p14="http://schemas.microsoft.com/office/powerpoint/2010/main" val="15425385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Stratégie nationale VISION ZERO</a:t>
            </a:r>
            <a:endParaRPr lang="fr-LU" dirty="0"/>
          </a:p>
        </p:txBody>
      </p:sp>
      <p:sp>
        <p:nvSpPr>
          <p:cNvPr id="3" name="Content Placeholder 2"/>
          <p:cNvSpPr>
            <a:spLocks noGrp="1"/>
          </p:cNvSpPr>
          <p:nvPr>
            <p:ph idx="1"/>
          </p:nvPr>
        </p:nvSpPr>
        <p:spPr/>
        <p:txBody>
          <a:bodyPr>
            <a:normAutofit/>
          </a:bodyPr>
          <a:lstStyle/>
          <a:p>
            <a:pPr algn="just"/>
            <a:r>
              <a:rPr lang="fr-LU" sz="2400" dirty="0"/>
              <a:t>L’AAA est un des initiateurs de la stratégie nationale VISION ZERO qui fait appel à la </a:t>
            </a:r>
            <a:r>
              <a:rPr lang="fr-LU" sz="2400" b="1" dirty="0">
                <a:solidFill>
                  <a:srgbClr val="0C2D69"/>
                </a:solidFill>
              </a:rPr>
              <a:t>promotion de la sécurité et de la santé au travail</a:t>
            </a:r>
            <a:r>
              <a:rPr lang="fr-LU" sz="2400" dirty="0"/>
              <a:t>, dans le but de </a:t>
            </a:r>
            <a:r>
              <a:rPr lang="fr-LU" sz="2400" b="1" dirty="0">
                <a:solidFill>
                  <a:srgbClr val="0C2D69"/>
                </a:solidFill>
              </a:rPr>
              <a:t>réduire le nombre et la gravité des accidents du travail, des accidents de trajet et des maladies professionnelles</a:t>
            </a:r>
            <a:r>
              <a:rPr lang="fr-LU" sz="2400" dirty="0"/>
              <a:t> au Grand-Duché de Luxembourg.</a:t>
            </a:r>
          </a:p>
          <a:p>
            <a:pPr algn="just"/>
            <a:r>
              <a:rPr lang="fr-LU" sz="2400" dirty="0" smtClean="0"/>
              <a:t>Mars 2016: Lancement de la VISION ZERO lors du Forum SST </a:t>
            </a:r>
          </a:p>
          <a:p>
            <a:pPr algn="just"/>
            <a:r>
              <a:rPr lang="fr-LU" sz="2400" dirty="0" smtClean="0"/>
              <a:t>Octobre 2022: le Gouvernement luxembourgeois donne son accord pour la VISION ZERO comme stratégie nationale</a:t>
            </a:r>
          </a:p>
          <a:p>
            <a:pPr marL="0" indent="0" algn="just">
              <a:buNone/>
            </a:pPr>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60</a:t>
            </a:fld>
            <a:endParaRPr lang="fr-LU"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0862" y="112054"/>
            <a:ext cx="1976099" cy="1578634"/>
          </a:xfrm>
          <a:prstGeom prst="rect">
            <a:avLst/>
          </a:prstGeom>
        </p:spPr>
      </p:pic>
      <p:pic>
        <p:nvPicPr>
          <p:cNvPr id="9" name="Picture 8"/>
          <p:cNvPicPr>
            <a:picLocks noChangeAspect="1"/>
          </p:cNvPicPr>
          <p:nvPr/>
        </p:nvPicPr>
        <p:blipFill>
          <a:blip r:embed="rId3"/>
          <a:stretch>
            <a:fillRect/>
          </a:stretch>
        </p:blipFill>
        <p:spPr>
          <a:xfrm>
            <a:off x="7220173" y="4430262"/>
            <a:ext cx="2472467" cy="2108650"/>
          </a:xfrm>
          <a:prstGeom prst="rect">
            <a:avLst/>
          </a:prstGeom>
          <a:ln w="25400">
            <a:solidFill>
              <a:schemeClr val="tx1"/>
            </a:solidFill>
          </a:ln>
          <a:effectLst>
            <a:softEdge rad="12700"/>
          </a:effectLst>
        </p:spPr>
      </p:pic>
    </p:spTree>
    <p:extLst>
      <p:ext uri="{BB962C8B-B14F-4D97-AF65-F5344CB8AC3E}">
        <p14:creationId xmlns:p14="http://schemas.microsoft.com/office/powerpoint/2010/main" val="27900759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Adhésion des entreprises</a:t>
            </a:r>
            <a:endParaRPr lang="fr-LU"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7232027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61</a:t>
            </a:fld>
            <a:endParaRPr lang="fr-LU" dirty="0"/>
          </a:p>
        </p:txBody>
      </p:sp>
      <p:sp>
        <p:nvSpPr>
          <p:cNvPr id="10" name="TextBox 9"/>
          <p:cNvSpPr txBox="1"/>
          <p:nvPr/>
        </p:nvSpPr>
        <p:spPr>
          <a:xfrm>
            <a:off x="1639019" y="5512279"/>
            <a:ext cx="8936966" cy="253916"/>
          </a:xfrm>
          <a:prstGeom prst="rect">
            <a:avLst/>
          </a:prstGeom>
          <a:noFill/>
        </p:spPr>
        <p:txBody>
          <a:bodyPr wrap="square" rtlCol="0">
            <a:spAutoFit/>
          </a:bodyPr>
          <a:lstStyle/>
          <a:p>
            <a:r>
              <a:rPr lang="fr-LU" sz="1050" b="1" dirty="0">
                <a:solidFill>
                  <a:srgbClr val="0C2D69"/>
                </a:solidFill>
              </a:rPr>
              <a:t>Engagement volontaire de l’entreprise pour réduire le nombre et la gravité des accidents du travail, des accidents de trajet et des maladies professionnelles.</a:t>
            </a:r>
          </a:p>
        </p:txBody>
      </p:sp>
    </p:spTree>
    <p:extLst>
      <p:ext uri="{BB962C8B-B14F-4D97-AF65-F5344CB8AC3E}">
        <p14:creationId xmlns:p14="http://schemas.microsoft.com/office/powerpoint/2010/main" val="31070488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Avantages pour les entreprises</a:t>
            </a:r>
            <a:endParaRPr lang="fr-LU" dirty="0"/>
          </a:p>
        </p:txBody>
      </p:sp>
      <p:sp>
        <p:nvSpPr>
          <p:cNvPr id="3" name="Content Placeholder 2"/>
          <p:cNvSpPr>
            <a:spLocks noGrp="1"/>
          </p:cNvSpPr>
          <p:nvPr>
            <p:ph idx="1"/>
          </p:nvPr>
        </p:nvSpPr>
        <p:spPr>
          <a:xfrm>
            <a:off x="838200" y="1735931"/>
            <a:ext cx="10030326" cy="4077870"/>
          </a:xfrm>
        </p:spPr>
        <p:txBody>
          <a:bodyPr>
            <a:normAutofit fontScale="92500" lnSpcReduction="10000"/>
          </a:bodyPr>
          <a:lstStyle/>
          <a:p>
            <a:r>
              <a:rPr lang="fr-LU" dirty="0" smtClean="0"/>
              <a:t>Diminution </a:t>
            </a:r>
            <a:r>
              <a:rPr lang="fr-LU" dirty="0"/>
              <a:t>des accidents du travail et des maladies </a:t>
            </a:r>
            <a:r>
              <a:rPr lang="fr-LU" dirty="0" smtClean="0"/>
              <a:t>professionnelles</a:t>
            </a:r>
            <a:endParaRPr lang="fr-LU" dirty="0"/>
          </a:p>
          <a:p>
            <a:r>
              <a:rPr lang="fr-LU" dirty="0" smtClean="0"/>
              <a:t>Augmentation </a:t>
            </a:r>
            <a:r>
              <a:rPr lang="fr-LU" dirty="0"/>
              <a:t>de la motivation du personnel et de la </a:t>
            </a:r>
            <a:r>
              <a:rPr lang="fr-LU" dirty="0" smtClean="0"/>
              <a:t>productivité</a:t>
            </a:r>
            <a:endParaRPr lang="fr-LU" dirty="0"/>
          </a:p>
          <a:p>
            <a:r>
              <a:rPr lang="fr-LU" dirty="0" smtClean="0"/>
              <a:t>Impact </a:t>
            </a:r>
            <a:r>
              <a:rPr lang="fr-LU" dirty="0"/>
              <a:t>positif sur l’image de votre </a:t>
            </a:r>
            <a:r>
              <a:rPr lang="fr-LU" dirty="0" smtClean="0"/>
              <a:t>entreprise</a:t>
            </a:r>
            <a:endParaRPr lang="fr-LU" dirty="0"/>
          </a:p>
          <a:p>
            <a:r>
              <a:rPr lang="fr-LU" dirty="0" smtClean="0"/>
              <a:t>Accès </a:t>
            </a:r>
            <a:r>
              <a:rPr lang="fr-LU" dirty="0"/>
              <a:t>à </a:t>
            </a:r>
            <a:r>
              <a:rPr lang="fr-LU" b="1" dirty="0">
                <a:solidFill>
                  <a:srgbClr val="0C2D69"/>
                </a:solidFill>
              </a:rPr>
              <a:t>l’espace entreprise </a:t>
            </a:r>
            <a:r>
              <a:rPr lang="fr-LU" dirty="0" smtClean="0"/>
              <a:t>(réalisation d’affiches </a:t>
            </a:r>
            <a:r>
              <a:rPr lang="fr-LU" dirty="0"/>
              <a:t>VISION ZERO personnalisées,</a:t>
            </a:r>
          </a:p>
          <a:p>
            <a:pPr marL="180975" indent="0">
              <a:buNone/>
            </a:pPr>
            <a:r>
              <a:rPr lang="fr-LU" dirty="0" smtClean="0"/>
              <a:t>commande </a:t>
            </a:r>
            <a:r>
              <a:rPr lang="fr-LU" dirty="0"/>
              <a:t>de gadgets personnalisés, </a:t>
            </a:r>
            <a:r>
              <a:rPr lang="fr-LU" dirty="0" smtClean="0"/>
              <a:t>gestion </a:t>
            </a:r>
            <a:r>
              <a:rPr lang="fr-LU" dirty="0"/>
              <a:t>des données de l’entreprise</a:t>
            </a:r>
            <a:r>
              <a:rPr lang="fr-LU" dirty="0" smtClean="0"/>
              <a:t>,</a:t>
            </a:r>
            <a:endParaRPr lang="fr-LU" dirty="0"/>
          </a:p>
          <a:p>
            <a:pPr marL="180975" indent="0">
              <a:buNone/>
            </a:pPr>
            <a:r>
              <a:rPr lang="fr-LU" dirty="0"/>
              <a:t>téléchargement annuel du plan d’action, </a:t>
            </a:r>
            <a:r>
              <a:rPr lang="fr-LU" dirty="0" smtClean="0"/>
              <a:t>…)</a:t>
            </a:r>
            <a:endParaRPr lang="fr-LU" dirty="0"/>
          </a:p>
          <a:p>
            <a:r>
              <a:rPr lang="fr-LU" dirty="0" smtClean="0"/>
              <a:t>Mise </a:t>
            </a:r>
            <a:r>
              <a:rPr lang="fr-LU" dirty="0"/>
              <a:t>à disposition du logo VISION ZERO </a:t>
            </a:r>
            <a:r>
              <a:rPr lang="fr-LU" b="1" dirty="0">
                <a:solidFill>
                  <a:srgbClr val="0C2D69"/>
                </a:solidFill>
              </a:rPr>
              <a:t>« Entreprise engagée </a:t>
            </a:r>
            <a:r>
              <a:rPr lang="fr-LU" b="1" dirty="0" smtClean="0">
                <a:solidFill>
                  <a:srgbClr val="0C2D69"/>
                </a:solidFill>
              </a:rPr>
              <a:t>»</a:t>
            </a:r>
            <a:endParaRPr lang="fr-LU" b="1" dirty="0">
              <a:solidFill>
                <a:srgbClr val="0C2D69"/>
              </a:solidFill>
            </a:endParaRPr>
          </a:p>
          <a:p>
            <a:r>
              <a:rPr lang="fr-LU" dirty="0" smtClean="0"/>
              <a:t>Faire </a:t>
            </a:r>
            <a:r>
              <a:rPr lang="fr-LU" dirty="0"/>
              <a:t>partie de la </a:t>
            </a:r>
            <a:r>
              <a:rPr lang="fr-LU" b="1" dirty="0">
                <a:solidFill>
                  <a:srgbClr val="0C2D69"/>
                </a:solidFill>
              </a:rPr>
              <a:t>communauté nationale </a:t>
            </a:r>
            <a:r>
              <a:rPr lang="fr-LU" dirty="0"/>
              <a:t>pour la prévention des accidents du travail, </a:t>
            </a:r>
            <a:r>
              <a:rPr lang="fr-LU" dirty="0" smtClean="0"/>
              <a:t>de trajet </a:t>
            </a:r>
            <a:r>
              <a:rPr lang="fr-LU" dirty="0"/>
              <a:t>et des maladies </a:t>
            </a:r>
            <a:r>
              <a:rPr lang="fr-LU" dirty="0" smtClean="0"/>
              <a:t>professionnelles</a:t>
            </a:r>
            <a:endParaRPr lang="fr-LU" dirty="0"/>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62</a:t>
            </a:fld>
            <a:endParaRPr lang="fr-LU"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9774" y="120380"/>
            <a:ext cx="1938442" cy="1615551"/>
          </a:xfrm>
          <a:prstGeom prst="rect">
            <a:avLst/>
          </a:prstGeom>
        </p:spPr>
      </p:pic>
      <p:pic>
        <p:nvPicPr>
          <p:cNvPr id="9" name="Picture 8"/>
          <p:cNvPicPr>
            <a:picLocks noChangeAspect="1"/>
          </p:cNvPicPr>
          <p:nvPr/>
        </p:nvPicPr>
        <p:blipFill>
          <a:blip r:embed="rId3"/>
          <a:stretch>
            <a:fillRect/>
          </a:stretch>
        </p:blipFill>
        <p:spPr>
          <a:xfrm>
            <a:off x="8338509" y="5533582"/>
            <a:ext cx="3422530" cy="8857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36642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Publications</a:t>
            </a:r>
            <a:endParaRPr lang="fr-LU" dirty="0"/>
          </a:p>
        </p:txBody>
      </p:sp>
      <p:sp>
        <p:nvSpPr>
          <p:cNvPr id="3" name="Content Placeholder 2"/>
          <p:cNvSpPr>
            <a:spLocks noGrp="1"/>
          </p:cNvSpPr>
          <p:nvPr>
            <p:ph idx="1"/>
          </p:nvPr>
        </p:nvSpPr>
        <p:spPr/>
        <p:txBody>
          <a:bodyPr/>
          <a:lstStyle/>
          <a:p>
            <a:r>
              <a:rPr lang="fr-LU" dirty="0" smtClean="0"/>
              <a:t>Téléchargez toutes nos publications sur www.aaa.lu</a:t>
            </a:r>
          </a:p>
          <a:p>
            <a:r>
              <a:rPr lang="fr-LU" dirty="0"/>
              <a:t>U</a:t>
            </a:r>
            <a:r>
              <a:rPr lang="fr-LU" dirty="0" smtClean="0"/>
              <a:t>ne </a:t>
            </a:r>
            <a:r>
              <a:rPr lang="fr-LU" dirty="0" smtClean="0"/>
              <a:t>partie de nos </a:t>
            </a:r>
            <a:r>
              <a:rPr lang="fr-LU" smtClean="0"/>
              <a:t>publications </a:t>
            </a:r>
            <a:r>
              <a:rPr lang="fr-LU" smtClean="0"/>
              <a:t>y peuvent </a:t>
            </a:r>
            <a:r>
              <a:rPr lang="fr-LU" dirty="0" smtClean="0"/>
              <a:t>être commandées.</a:t>
            </a:r>
            <a:endParaRPr lang="fr-LU" dirty="0" smtClean="0"/>
          </a:p>
          <a:p>
            <a:r>
              <a:rPr lang="fr-LU" dirty="0" smtClean="0"/>
              <a:t>Voici quelques exemples :</a:t>
            </a:r>
          </a:p>
          <a:p>
            <a:endParaRPr lang="fr-LU" dirty="0"/>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63</a:t>
            </a:fld>
            <a:endParaRPr lang="fr-LU"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0600" y="2975305"/>
            <a:ext cx="3073880" cy="20519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763" y="3376526"/>
            <a:ext cx="2029348" cy="287978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773" t="8270" r="4795" b="9872"/>
          <a:stretch/>
        </p:blipFill>
        <p:spPr>
          <a:xfrm>
            <a:off x="345869" y="3460990"/>
            <a:ext cx="2665563" cy="21307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stretch>
            <a:fillRect/>
          </a:stretch>
        </p:blipFill>
        <p:spPr>
          <a:xfrm>
            <a:off x="5676995" y="3356200"/>
            <a:ext cx="2049234" cy="290011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36493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319"/>
            <a:ext cx="10515600" cy="1325563"/>
          </a:xfrm>
        </p:spPr>
        <p:txBody>
          <a:bodyPr/>
          <a:lstStyle/>
          <a:p>
            <a:r>
              <a:rPr lang="fr-LU" dirty="0" smtClean="0"/>
              <a:t>Statistiques 2022</a:t>
            </a:r>
            <a:endParaRPr lang="fr-LU"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1365-6A11-4D2C-A586-41215F74B123}" type="slidenum">
              <a:rPr kumimoji="0" lang="fr-LU" sz="1200" b="0" i="0" u="none" strike="noStrike" kern="1200" cap="none" spc="0" normalizeH="0" baseline="0" noProof="0" smtClean="0">
                <a:ln>
                  <a:noFill/>
                </a:ln>
                <a:solidFill>
                  <a:srgbClr val="0C2D69"/>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r-LU" sz="1200" b="0" i="0" u="none" strike="noStrike" kern="1200" cap="none" spc="0" normalizeH="0" baseline="0" noProof="0" dirty="0">
              <a:ln>
                <a:noFill/>
              </a:ln>
              <a:solidFill>
                <a:srgbClr val="0C2D69"/>
              </a:solidFill>
              <a:effectLst/>
              <a:uLnTx/>
              <a:uFillTx/>
              <a:latin typeface="Calibri" panose="020F0502020204030204"/>
              <a:ea typeface="+mn-ea"/>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196401" y="1362882"/>
            <a:ext cx="9367653" cy="5282051"/>
          </a:xfrm>
          <a:prstGeom prst="rect">
            <a:avLst/>
          </a:prstGeom>
        </p:spPr>
      </p:pic>
    </p:spTree>
    <p:extLst>
      <p:ext uri="{BB962C8B-B14F-4D97-AF65-F5344CB8AC3E}">
        <p14:creationId xmlns:p14="http://schemas.microsoft.com/office/powerpoint/2010/main" val="13853865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319"/>
            <a:ext cx="10515600" cy="1325563"/>
          </a:xfrm>
        </p:spPr>
        <p:txBody>
          <a:bodyPr/>
          <a:lstStyle/>
          <a:p>
            <a:r>
              <a:rPr lang="fr-LU" dirty="0" smtClean="0"/>
              <a:t>Statistiques sur les accidents du travail</a:t>
            </a:r>
            <a:endParaRPr lang="fr-LU"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1365-6A11-4D2C-A586-41215F74B123}" type="slidenum">
              <a:rPr kumimoji="0" lang="fr-LU" sz="1200" b="0" i="0" u="none" strike="noStrike" kern="1200" cap="none" spc="0" normalizeH="0" baseline="0" noProof="0" smtClean="0">
                <a:ln>
                  <a:noFill/>
                </a:ln>
                <a:solidFill>
                  <a:srgbClr val="0C2D69"/>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r-LU" sz="1200" b="0" i="0" u="none" strike="noStrike" kern="1200" cap="none" spc="0" normalizeH="0" baseline="0" noProof="0" dirty="0">
              <a:ln>
                <a:noFill/>
              </a:ln>
              <a:solidFill>
                <a:srgbClr val="0C2D69"/>
              </a:solidFill>
              <a:effectLst/>
              <a:uLnTx/>
              <a:uFillTx/>
              <a:latin typeface="Calibri" panose="020F0502020204030204"/>
              <a:ea typeface="+mn-ea"/>
              <a:cs typeface="Arial" panose="020B0604020202020204" pitchFamily="34" charset="0"/>
            </a:endParaRPr>
          </a:p>
        </p:txBody>
      </p:sp>
      <p:pic>
        <p:nvPicPr>
          <p:cNvPr id="9" name="Picture 8"/>
          <p:cNvPicPr>
            <a:picLocks noChangeAspect="1"/>
          </p:cNvPicPr>
          <p:nvPr/>
        </p:nvPicPr>
        <p:blipFill>
          <a:blip r:embed="rId2"/>
          <a:stretch>
            <a:fillRect/>
          </a:stretch>
        </p:blipFill>
        <p:spPr>
          <a:xfrm>
            <a:off x="1931603" y="1281041"/>
            <a:ext cx="8050597" cy="5157150"/>
          </a:xfrm>
          <a:prstGeom prst="rect">
            <a:avLst/>
          </a:prstGeom>
        </p:spPr>
      </p:pic>
    </p:spTree>
    <p:extLst>
      <p:ext uri="{BB962C8B-B14F-4D97-AF65-F5344CB8AC3E}">
        <p14:creationId xmlns:p14="http://schemas.microsoft.com/office/powerpoint/2010/main" val="18038103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319"/>
            <a:ext cx="10515600" cy="1325563"/>
          </a:xfrm>
        </p:spPr>
        <p:txBody>
          <a:bodyPr/>
          <a:lstStyle/>
          <a:p>
            <a:r>
              <a:rPr lang="fr-LU" dirty="0" smtClean="0"/>
              <a:t>Statistiques sur les accidents du travail</a:t>
            </a:r>
            <a:endParaRPr lang="fr-LU"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1365-6A11-4D2C-A586-41215F74B123}" type="slidenum">
              <a:rPr kumimoji="0" lang="fr-LU" sz="1200" b="0" i="0" u="none" strike="noStrike" kern="1200" cap="none" spc="0" normalizeH="0" baseline="0" noProof="0" smtClean="0">
                <a:ln>
                  <a:noFill/>
                </a:ln>
                <a:solidFill>
                  <a:srgbClr val="0C2D69"/>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fr-LU" sz="1200" b="0" i="0" u="none" strike="noStrike" kern="1200" cap="none" spc="0" normalizeH="0" baseline="0" noProof="0" dirty="0">
              <a:ln>
                <a:noFill/>
              </a:ln>
              <a:solidFill>
                <a:srgbClr val="0C2D69"/>
              </a:solidFill>
              <a:effectLst/>
              <a:uLnTx/>
              <a:uFillTx/>
              <a:latin typeface="Calibri" panose="020F0502020204030204"/>
              <a:ea typeface="+mn-ea"/>
              <a:cs typeface="Arial" panose="020B0604020202020204" pitchFamily="34" charset="0"/>
            </a:endParaRPr>
          </a:p>
        </p:txBody>
      </p:sp>
      <p:pic>
        <p:nvPicPr>
          <p:cNvPr id="7" name="Picture 6"/>
          <p:cNvPicPr>
            <a:picLocks noChangeAspect="1"/>
          </p:cNvPicPr>
          <p:nvPr/>
        </p:nvPicPr>
        <p:blipFill>
          <a:blip r:embed="rId2"/>
          <a:stretch>
            <a:fillRect/>
          </a:stretch>
        </p:blipFill>
        <p:spPr>
          <a:xfrm>
            <a:off x="2193131" y="1362882"/>
            <a:ext cx="7805738" cy="5114980"/>
          </a:xfrm>
          <a:prstGeom prst="rect">
            <a:avLst/>
          </a:prstGeom>
        </p:spPr>
      </p:pic>
    </p:spTree>
    <p:extLst>
      <p:ext uri="{BB962C8B-B14F-4D97-AF65-F5344CB8AC3E}">
        <p14:creationId xmlns:p14="http://schemas.microsoft.com/office/powerpoint/2010/main" val="32177089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319"/>
            <a:ext cx="10515600" cy="1325563"/>
          </a:xfrm>
        </p:spPr>
        <p:txBody>
          <a:bodyPr/>
          <a:lstStyle/>
          <a:p>
            <a:r>
              <a:rPr lang="fr-LU" dirty="0" smtClean="0"/>
              <a:t>Statistiques sur les accidents du travail</a:t>
            </a:r>
            <a:endParaRPr lang="fr-LU"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1365-6A11-4D2C-A586-41215F74B123}" type="slidenum">
              <a:rPr kumimoji="0" lang="fr-LU" sz="1200" b="0" i="0" u="none" strike="noStrike" kern="1200" cap="none" spc="0" normalizeH="0" baseline="0" noProof="0" smtClean="0">
                <a:ln>
                  <a:noFill/>
                </a:ln>
                <a:solidFill>
                  <a:srgbClr val="0C2D69"/>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fr-LU" sz="1200" b="0" i="0" u="none" strike="noStrike" kern="1200" cap="none" spc="0" normalizeH="0" baseline="0" noProof="0" dirty="0">
              <a:ln>
                <a:noFill/>
              </a:ln>
              <a:solidFill>
                <a:srgbClr val="0C2D69"/>
              </a:solidFill>
              <a:effectLst/>
              <a:uLnTx/>
              <a:uFillTx/>
              <a:latin typeface="Calibri" panose="020F0502020204030204"/>
              <a:ea typeface="+mn-ea"/>
              <a:cs typeface="Arial" panose="020B0604020202020204" pitchFamily="34" charset="0"/>
            </a:endParaRPr>
          </a:p>
        </p:txBody>
      </p:sp>
      <p:pic>
        <p:nvPicPr>
          <p:cNvPr id="7" name="Picture 6"/>
          <p:cNvPicPr>
            <a:picLocks noChangeAspect="1"/>
          </p:cNvPicPr>
          <p:nvPr/>
        </p:nvPicPr>
        <p:blipFill>
          <a:blip r:embed="rId2"/>
          <a:stretch>
            <a:fillRect/>
          </a:stretch>
        </p:blipFill>
        <p:spPr>
          <a:xfrm>
            <a:off x="2166116" y="1341348"/>
            <a:ext cx="7816084" cy="5197564"/>
          </a:xfrm>
          <a:prstGeom prst="rect">
            <a:avLst/>
          </a:prstGeom>
        </p:spPr>
      </p:pic>
    </p:spTree>
    <p:extLst>
      <p:ext uri="{BB962C8B-B14F-4D97-AF65-F5344CB8AC3E}">
        <p14:creationId xmlns:p14="http://schemas.microsoft.com/office/powerpoint/2010/main" val="40011286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68</a:t>
            </a:fld>
            <a:endParaRPr lang="fr-LU" dirty="0"/>
          </a:p>
        </p:txBody>
      </p:sp>
      <p:pic>
        <p:nvPicPr>
          <p:cNvPr id="7" name="Picture 6"/>
          <p:cNvPicPr>
            <a:picLocks noChangeAspect="1"/>
          </p:cNvPicPr>
          <p:nvPr/>
        </p:nvPicPr>
        <p:blipFill>
          <a:blip r:embed="rId2"/>
          <a:stretch>
            <a:fillRect/>
          </a:stretch>
        </p:blipFill>
        <p:spPr>
          <a:xfrm>
            <a:off x="1474967" y="3861672"/>
            <a:ext cx="9315091" cy="238230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62" y="626431"/>
            <a:ext cx="4105275" cy="312287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6323" y="1561435"/>
            <a:ext cx="6163735" cy="21669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891930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LU" dirty="0" smtClean="0"/>
              <a:t>Partie 3: </a:t>
            </a:r>
            <a:br>
              <a:rPr lang="fr-LU" dirty="0" smtClean="0"/>
            </a:br>
            <a:r>
              <a:rPr lang="fr-LU" dirty="0" smtClean="0"/>
              <a:t>Evaluation des risques</a:t>
            </a:r>
            <a:endParaRPr lang="fr-LU" dirty="0"/>
          </a:p>
        </p:txBody>
      </p:sp>
      <p:sp>
        <p:nvSpPr>
          <p:cNvPr id="5" name="Footer Placeholder 4"/>
          <p:cNvSpPr>
            <a:spLocks noGrp="1"/>
          </p:cNvSpPr>
          <p:nvPr>
            <p:ph type="ftr" sz="quarter" idx="11"/>
          </p:nvPr>
        </p:nvSpPr>
        <p:spPr/>
        <p:txBody>
          <a:bodyPr/>
          <a:lstStyle/>
          <a:p>
            <a:endParaRPr lang="fr-LU"/>
          </a:p>
        </p:txBody>
      </p:sp>
      <p:sp>
        <p:nvSpPr>
          <p:cNvPr id="6" name="Slide Number Placeholder 5"/>
          <p:cNvSpPr>
            <a:spLocks noGrp="1"/>
          </p:cNvSpPr>
          <p:nvPr>
            <p:ph type="sldNum" sz="quarter" idx="12"/>
          </p:nvPr>
        </p:nvSpPr>
        <p:spPr/>
        <p:txBody>
          <a:bodyPr/>
          <a:lstStyle/>
          <a:p>
            <a:fld id="{E18F1365-6A11-4D2C-A586-41215F74B123}" type="slidenum">
              <a:rPr lang="fr-LU" smtClean="0"/>
              <a:pPr/>
              <a:t>69</a:t>
            </a:fld>
            <a:endParaRPr lang="fr-LU"/>
          </a:p>
        </p:txBody>
      </p:sp>
    </p:spTree>
    <p:extLst>
      <p:ext uri="{BB962C8B-B14F-4D97-AF65-F5344CB8AC3E}">
        <p14:creationId xmlns:p14="http://schemas.microsoft.com/office/powerpoint/2010/main" val="14692334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10000"/>
              </a:lnSpc>
              <a:spcBef>
                <a:spcPts val="600"/>
              </a:spcBef>
            </a:pPr>
            <a:r>
              <a:rPr lang="fr-LU" dirty="0"/>
              <a:t>2010: Loi 12 mai 2010: </a:t>
            </a:r>
            <a:r>
              <a:rPr lang="fr-LU" b="1" dirty="0">
                <a:solidFill>
                  <a:srgbClr val="0C2D69"/>
                </a:solidFill>
              </a:rPr>
              <a:t>réforme de l’assurance accident  </a:t>
            </a:r>
          </a:p>
          <a:p>
            <a:pPr marL="0" indent="0">
              <a:lnSpc>
                <a:spcPct val="110000"/>
              </a:lnSpc>
              <a:spcBef>
                <a:spcPts val="600"/>
              </a:spcBef>
              <a:buNone/>
            </a:pPr>
            <a:r>
              <a:rPr lang="fr-LU" dirty="0" smtClean="0"/>
              <a:t>modifications </a:t>
            </a:r>
            <a:r>
              <a:rPr lang="fr-LU" dirty="0"/>
              <a:t>de l’indemnisation (accidents &gt; au 1er janvier 2011) + de l’organisation interne depuis le 1er juin </a:t>
            </a:r>
            <a:r>
              <a:rPr lang="fr-LU" dirty="0" smtClean="0"/>
              <a:t>2010</a:t>
            </a:r>
            <a:endParaRPr lang="fr-LU" dirty="0"/>
          </a:p>
          <a:p>
            <a:pPr>
              <a:lnSpc>
                <a:spcPct val="110000"/>
              </a:lnSpc>
              <a:spcBef>
                <a:spcPts val="600"/>
              </a:spcBef>
              <a:spcAft>
                <a:spcPts val="600"/>
              </a:spcAft>
            </a:pPr>
            <a:r>
              <a:rPr lang="fr-LU" dirty="0"/>
              <a:t>2010</a:t>
            </a:r>
            <a:r>
              <a:rPr lang="fr-LU" dirty="0" smtClean="0"/>
              <a:t>: Loi </a:t>
            </a:r>
            <a:r>
              <a:rPr lang="fr-LU" dirty="0"/>
              <a:t>17 décembre </a:t>
            </a:r>
            <a:r>
              <a:rPr lang="fr-LU" dirty="0" smtClean="0"/>
              <a:t>2010, introduction </a:t>
            </a:r>
            <a:r>
              <a:rPr lang="fr-LU" b="1" dirty="0">
                <a:solidFill>
                  <a:srgbClr val="0C2D69"/>
                </a:solidFill>
              </a:rPr>
              <a:t>taux de cotisation </a:t>
            </a:r>
            <a:r>
              <a:rPr lang="fr-LU" b="1" dirty="0" smtClean="0">
                <a:solidFill>
                  <a:srgbClr val="0C2D69"/>
                </a:solidFill>
              </a:rPr>
              <a:t>unique</a:t>
            </a:r>
            <a:endParaRPr lang="fr-LU" b="1" dirty="0">
              <a:solidFill>
                <a:srgbClr val="0C2D69"/>
              </a:solidFill>
            </a:endParaRPr>
          </a:p>
          <a:p>
            <a:pPr>
              <a:lnSpc>
                <a:spcPct val="110000"/>
              </a:lnSpc>
              <a:spcBef>
                <a:spcPts val="600"/>
              </a:spcBef>
              <a:spcAft>
                <a:spcPts val="600"/>
              </a:spcAft>
            </a:pPr>
            <a:r>
              <a:rPr lang="fr-LU" dirty="0"/>
              <a:t>2015: Loi du 27 juillet 2015 portant sur </a:t>
            </a:r>
            <a:r>
              <a:rPr lang="fr-LU" b="1" dirty="0">
                <a:solidFill>
                  <a:srgbClr val="0C2D69"/>
                </a:solidFill>
              </a:rPr>
              <a:t>le reclassement interne et </a:t>
            </a:r>
            <a:r>
              <a:rPr lang="fr-LU" b="1" dirty="0" smtClean="0">
                <a:solidFill>
                  <a:srgbClr val="0C2D69"/>
                </a:solidFill>
              </a:rPr>
              <a:t>externe</a:t>
            </a:r>
            <a:endParaRPr lang="fr-LU" b="1" dirty="0">
              <a:solidFill>
                <a:srgbClr val="0C2D69"/>
              </a:solidFill>
            </a:endParaRPr>
          </a:p>
          <a:p>
            <a:pPr>
              <a:lnSpc>
                <a:spcPct val="110000"/>
              </a:lnSpc>
              <a:spcBef>
                <a:spcPts val="600"/>
              </a:spcBef>
              <a:spcAft>
                <a:spcPts val="600"/>
              </a:spcAft>
            </a:pPr>
            <a:r>
              <a:rPr lang="fr-LU" dirty="0"/>
              <a:t>2016: Règlement grand-ducal du 8 février 2016 sur les </a:t>
            </a:r>
            <a:r>
              <a:rPr lang="fr-LU" b="1" dirty="0">
                <a:solidFill>
                  <a:srgbClr val="0C2D69"/>
                </a:solidFill>
              </a:rPr>
              <a:t>modalités d’application du système </a:t>
            </a:r>
            <a:r>
              <a:rPr lang="fr-LU" b="1" dirty="0" smtClean="0">
                <a:solidFill>
                  <a:srgbClr val="0C2D69"/>
                </a:solidFill>
              </a:rPr>
              <a:t>bonus-malus (modifié en 2022)</a:t>
            </a:r>
            <a:endParaRPr lang="fr-LU" b="1" dirty="0">
              <a:solidFill>
                <a:srgbClr val="0C2D69"/>
              </a:solidFill>
            </a:endParaRPr>
          </a:p>
          <a:p>
            <a:pPr>
              <a:lnSpc>
                <a:spcPct val="110000"/>
              </a:lnSpc>
              <a:spcBef>
                <a:spcPts val="600"/>
              </a:spcBef>
              <a:spcAft>
                <a:spcPts val="600"/>
              </a:spcAft>
            </a:pPr>
            <a:endParaRPr lang="fr-LU" dirty="0"/>
          </a:p>
        </p:txBody>
      </p:sp>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7</a:t>
            </a:fld>
            <a:endParaRPr lang="fr-LU" dirty="0"/>
          </a:p>
        </p:txBody>
      </p:sp>
    </p:spTree>
    <p:extLst>
      <p:ext uri="{BB962C8B-B14F-4D97-AF65-F5344CB8AC3E}">
        <p14:creationId xmlns:p14="http://schemas.microsoft.com/office/powerpoint/2010/main" val="35882544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fr-LU" dirty="0"/>
          </a:p>
        </p:txBody>
      </p:sp>
      <p:sp>
        <p:nvSpPr>
          <p:cNvPr id="6" name="Slide Number Placeholder 5"/>
          <p:cNvSpPr>
            <a:spLocks noGrp="1"/>
          </p:cNvSpPr>
          <p:nvPr>
            <p:ph type="sldNum" sz="quarter" idx="12"/>
          </p:nvPr>
        </p:nvSpPr>
        <p:spPr/>
        <p:txBody>
          <a:bodyPr/>
          <a:lstStyle/>
          <a:p>
            <a:fld id="{E18F1365-6A11-4D2C-A586-41215F74B123}" type="slidenum">
              <a:rPr lang="fr-LU" smtClean="0"/>
              <a:pPr/>
              <a:t>70</a:t>
            </a:fld>
            <a:endParaRPr lang="fr-LU" dirty="0"/>
          </a:p>
        </p:txBody>
      </p:sp>
      <p:sp>
        <p:nvSpPr>
          <p:cNvPr id="8" name="Title 1"/>
          <p:cNvSpPr>
            <a:spLocks noGrp="1"/>
          </p:cNvSpPr>
          <p:nvPr>
            <p:ph type="title"/>
          </p:nvPr>
        </p:nvSpPr>
        <p:spPr>
          <a:xfrm>
            <a:off x="838200" y="37319"/>
            <a:ext cx="10515600" cy="1325563"/>
          </a:xfrm>
        </p:spPr>
        <p:txBody>
          <a:bodyPr/>
          <a:lstStyle/>
          <a:p>
            <a:r>
              <a:rPr lang="fr-LU" dirty="0" smtClean="0"/>
              <a:t>Evaluation des risques</a:t>
            </a:r>
            <a:endParaRPr lang="fr-LU" dirty="0"/>
          </a:p>
        </p:txBody>
      </p:sp>
      <p:sp>
        <p:nvSpPr>
          <p:cNvPr id="9" name="Rectangle 3"/>
          <p:cNvSpPr txBox="1">
            <a:spLocks noChangeArrowheads="1"/>
          </p:cNvSpPr>
          <p:nvPr/>
        </p:nvSpPr>
        <p:spPr bwMode="auto">
          <a:xfrm>
            <a:off x="373305" y="1344777"/>
            <a:ext cx="8681958" cy="44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285750" indent="-285750" algn="l" rtl="0" eaLnBrk="0" fontAlgn="base" hangingPunct="0">
              <a:lnSpc>
                <a:spcPct val="90000"/>
              </a:lnSpc>
              <a:spcBef>
                <a:spcPct val="30000"/>
              </a:spcBef>
              <a:spcAft>
                <a:spcPct val="0"/>
              </a:spcAft>
              <a:buClr>
                <a:schemeClr val="tx2"/>
              </a:buClr>
              <a:buSzPct val="75000"/>
              <a:buFont typeface="Monotype Sorts" pitchFamily="2" charset="2"/>
              <a:buChar char="l"/>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b="1">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b="1">
                <a:solidFill>
                  <a:schemeClr val="tx1"/>
                </a:solidFill>
                <a:latin typeface="+mn-lt"/>
              </a:defRPr>
            </a:lvl3pPr>
            <a:lvl4pPr marL="1543050" indent="-171450" algn="l" rtl="0" eaLnBrk="0" fontAlgn="base" hangingPunct="0">
              <a:lnSpc>
                <a:spcPct val="90000"/>
              </a:lnSpc>
              <a:spcBef>
                <a:spcPct val="30000"/>
              </a:spcBef>
              <a:spcAft>
                <a:spcPct val="0"/>
              </a:spcAft>
              <a:buClr>
                <a:schemeClr val="tx2"/>
              </a:buClr>
              <a:buSzPct val="60000"/>
              <a:buFont typeface="Monotype Sorts" pitchFamily="2" charset="2"/>
              <a:buChar char="l"/>
              <a:defRPr sz="1400" b="1">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chemeClr val="tx1"/>
                </a:solidFill>
                <a:latin typeface="+mn-lt"/>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a:lstStyle>
          <a:p>
            <a:pPr>
              <a:buFont typeface="Courier New" pitchFamily="49" charset="0"/>
              <a:buChar char="o"/>
            </a:pPr>
            <a:r>
              <a:rPr lang="fr-CH" sz="1800" dirty="0" smtClean="0">
                <a:solidFill>
                  <a:schemeClr val="tx1">
                    <a:lumMod val="65000"/>
                    <a:lumOff val="35000"/>
                  </a:schemeClr>
                </a:solidFill>
                <a:latin typeface="Arial" pitchFamily="34" charset="0"/>
              </a:rPr>
              <a:t>Liste exhaustive des risques de l’entreprise</a:t>
            </a:r>
          </a:p>
          <a:p>
            <a:endParaRPr lang="fr-CH" sz="1800" dirty="0" smtClean="0">
              <a:solidFill>
                <a:schemeClr val="tx1">
                  <a:lumMod val="65000"/>
                  <a:lumOff val="35000"/>
                </a:schemeClr>
              </a:solidFill>
              <a:latin typeface="Arial" pitchFamily="34" charset="0"/>
            </a:endParaRPr>
          </a:p>
          <a:p>
            <a:pPr>
              <a:buFont typeface="Courier New" pitchFamily="49" charset="0"/>
              <a:buChar char="o"/>
            </a:pPr>
            <a:r>
              <a:rPr lang="fr-CH" sz="1800" dirty="0" smtClean="0">
                <a:solidFill>
                  <a:schemeClr val="tx1">
                    <a:lumMod val="65000"/>
                    <a:lumOff val="35000"/>
                  </a:schemeClr>
                </a:solidFill>
                <a:latin typeface="Arial" pitchFamily="34" charset="0"/>
              </a:rPr>
              <a:t>Choix d’une méthode pour l’évaluation des risques</a:t>
            </a:r>
          </a:p>
          <a:p>
            <a:pPr>
              <a:buFont typeface="Courier New" pitchFamily="49" charset="0"/>
              <a:buChar char="o"/>
            </a:pPr>
            <a:endParaRPr lang="fr-CH" sz="1800" dirty="0">
              <a:solidFill>
                <a:schemeClr val="tx1">
                  <a:lumMod val="65000"/>
                  <a:lumOff val="35000"/>
                </a:schemeClr>
              </a:solidFill>
              <a:latin typeface="Arial" pitchFamily="34" charset="0"/>
            </a:endParaRPr>
          </a:p>
          <a:p>
            <a:pPr>
              <a:buFont typeface="Courier New" pitchFamily="49" charset="0"/>
              <a:buChar char="o"/>
            </a:pPr>
            <a:r>
              <a:rPr lang="fr-CH" sz="1800" dirty="0" smtClean="0">
                <a:solidFill>
                  <a:schemeClr val="tx1">
                    <a:lumMod val="65000"/>
                    <a:lumOff val="35000"/>
                  </a:schemeClr>
                </a:solidFill>
                <a:latin typeface="Arial" pitchFamily="34" charset="0"/>
              </a:rPr>
              <a:t>Tableau de référence de la méthode choisie</a:t>
            </a:r>
          </a:p>
          <a:p>
            <a:pPr>
              <a:buFont typeface="Courier New" pitchFamily="49" charset="0"/>
              <a:buChar char="o"/>
            </a:pPr>
            <a:endParaRPr lang="fr-CH" sz="1800" b="0" dirty="0" smtClean="0">
              <a:solidFill>
                <a:schemeClr val="tx1">
                  <a:lumMod val="65000"/>
                  <a:lumOff val="35000"/>
                </a:schemeClr>
              </a:solidFill>
              <a:latin typeface="Arial" pitchFamily="34" charset="0"/>
            </a:endParaRPr>
          </a:p>
          <a:p>
            <a:pPr>
              <a:lnSpc>
                <a:spcPct val="80000"/>
              </a:lnSpc>
              <a:buFont typeface="Courier New" pitchFamily="49" charset="0"/>
              <a:buChar char="o"/>
            </a:pPr>
            <a:r>
              <a:rPr lang="fr-LU" sz="1800" dirty="0" smtClean="0">
                <a:solidFill>
                  <a:schemeClr val="tx1">
                    <a:lumMod val="65000"/>
                    <a:lumOff val="35000"/>
                  </a:schemeClr>
                </a:solidFill>
                <a:latin typeface="Arial" pitchFamily="34" charset="0"/>
              </a:rPr>
              <a:t>Tableau d’évaluation des risques</a:t>
            </a:r>
          </a:p>
          <a:p>
            <a:pPr>
              <a:lnSpc>
                <a:spcPct val="80000"/>
              </a:lnSpc>
              <a:buFont typeface="Courier New" pitchFamily="49" charset="0"/>
              <a:buChar char="o"/>
            </a:pPr>
            <a:endParaRPr lang="fr-LU" sz="1800" dirty="0">
              <a:solidFill>
                <a:schemeClr val="tx1">
                  <a:lumMod val="65000"/>
                  <a:lumOff val="35000"/>
                </a:schemeClr>
              </a:solidFill>
              <a:latin typeface="Arial" pitchFamily="34" charset="0"/>
            </a:endParaRPr>
          </a:p>
          <a:p>
            <a:pPr>
              <a:lnSpc>
                <a:spcPct val="80000"/>
              </a:lnSpc>
              <a:buFont typeface="Courier New" pitchFamily="49" charset="0"/>
              <a:buChar char="o"/>
            </a:pPr>
            <a:r>
              <a:rPr lang="fr-LU" sz="1800" dirty="0" smtClean="0">
                <a:solidFill>
                  <a:schemeClr val="tx1">
                    <a:lumMod val="65000"/>
                    <a:lumOff val="35000"/>
                  </a:schemeClr>
                </a:solidFill>
                <a:latin typeface="Arial" pitchFamily="34" charset="0"/>
              </a:rPr>
              <a:t>Tableau de réévaluation des risques</a:t>
            </a:r>
          </a:p>
          <a:p>
            <a:pPr>
              <a:lnSpc>
                <a:spcPct val="80000"/>
              </a:lnSpc>
              <a:buFont typeface="Courier New" pitchFamily="49" charset="0"/>
              <a:buChar char="o"/>
            </a:pPr>
            <a:endParaRPr lang="fr-LU" sz="1800" dirty="0">
              <a:solidFill>
                <a:schemeClr val="tx1">
                  <a:lumMod val="65000"/>
                  <a:lumOff val="35000"/>
                </a:schemeClr>
              </a:solidFill>
              <a:latin typeface="Arial" pitchFamily="34" charset="0"/>
            </a:endParaRPr>
          </a:p>
          <a:p>
            <a:pPr>
              <a:lnSpc>
                <a:spcPct val="80000"/>
              </a:lnSpc>
              <a:buFont typeface="Courier New" pitchFamily="49" charset="0"/>
              <a:buChar char="o"/>
            </a:pPr>
            <a:r>
              <a:rPr lang="fr-LU" sz="1800" dirty="0" smtClean="0">
                <a:solidFill>
                  <a:schemeClr val="tx1">
                    <a:lumMod val="65000"/>
                    <a:lumOff val="35000"/>
                  </a:schemeClr>
                </a:solidFill>
                <a:latin typeface="Arial" pitchFamily="34" charset="0"/>
              </a:rPr>
              <a:t>Méthode </a:t>
            </a:r>
            <a:r>
              <a:rPr lang="fr-LU" sz="1800" dirty="0" err="1" smtClean="0">
                <a:solidFill>
                  <a:schemeClr val="tx1">
                    <a:lumMod val="65000"/>
                    <a:lumOff val="35000"/>
                  </a:schemeClr>
                </a:solidFill>
                <a:latin typeface="Arial" pitchFamily="34" charset="0"/>
              </a:rPr>
              <a:t>Kinney-Wiruth</a:t>
            </a:r>
            <a:r>
              <a:rPr lang="fr-LU" sz="1800" dirty="0" smtClean="0">
                <a:solidFill>
                  <a:schemeClr val="tx1">
                    <a:lumMod val="65000"/>
                    <a:lumOff val="35000"/>
                  </a:schemeClr>
                </a:solidFill>
                <a:latin typeface="Arial" pitchFamily="34" charset="0"/>
              </a:rPr>
              <a:t>:</a:t>
            </a:r>
          </a:p>
          <a:p>
            <a:pPr>
              <a:lnSpc>
                <a:spcPct val="80000"/>
              </a:lnSpc>
              <a:buFont typeface="Courier New" pitchFamily="49" charset="0"/>
              <a:buChar char="o"/>
            </a:pPr>
            <a:endParaRPr lang="fr-LU" sz="1800" dirty="0" smtClean="0">
              <a:solidFill>
                <a:schemeClr val="tx1">
                  <a:lumMod val="65000"/>
                  <a:lumOff val="35000"/>
                </a:schemeClr>
              </a:solidFill>
              <a:latin typeface="Arial" pitchFamily="34" charset="0"/>
            </a:endParaRPr>
          </a:p>
          <a:p>
            <a:pPr marL="0" indent="0">
              <a:lnSpc>
                <a:spcPct val="80000"/>
              </a:lnSpc>
              <a:buNone/>
            </a:pPr>
            <a:r>
              <a:rPr lang="fr-LU" sz="1800" dirty="0" smtClean="0">
                <a:solidFill>
                  <a:schemeClr val="tx1">
                    <a:lumMod val="65000"/>
                    <a:lumOff val="35000"/>
                  </a:schemeClr>
                </a:solidFill>
                <a:latin typeface="Arial" pitchFamily="34" charset="0"/>
                <a:hlinkClick r:id="rId2"/>
              </a:rPr>
              <a:t>https</a:t>
            </a:r>
            <a:r>
              <a:rPr lang="fr-LU" sz="1800" dirty="0">
                <a:solidFill>
                  <a:schemeClr val="tx1">
                    <a:lumMod val="65000"/>
                    <a:lumOff val="35000"/>
                  </a:schemeClr>
                </a:solidFill>
                <a:latin typeface="Arial" pitchFamily="34" charset="0"/>
                <a:hlinkClick r:id="rId2"/>
              </a:rPr>
              <a:t>://</a:t>
            </a:r>
            <a:r>
              <a:rPr lang="fr-LU" sz="1800" dirty="0" smtClean="0">
                <a:solidFill>
                  <a:schemeClr val="tx1">
                    <a:lumMod val="65000"/>
                    <a:lumOff val="35000"/>
                  </a:schemeClr>
                </a:solidFill>
                <a:latin typeface="Arial" pitchFamily="34" charset="0"/>
                <a:hlinkClick r:id="rId2"/>
              </a:rPr>
              <a:t>aaa.public.lu/fr/securite-sante-travail/veilleetreglementation/salaries-designes.html</a:t>
            </a:r>
            <a:endParaRPr lang="fr-LU" sz="1800" dirty="0" smtClean="0">
              <a:solidFill>
                <a:schemeClr val="tx1">
                  <a:lumMod val="65000"/>
                  <a:lumOff val="35000"/>
                </a:schemeClr>
              </a:solidFill>
              <a:latin typeface="Arial" pitchFamily="34" charset="0"/>
            </a:endParaRPr>
          </a:p>
          <a:p>
            <a:pPr>
              <a:lnSpc>
                <a:spcPct val="80000"/>
              </a:lnSpc>
              <a:buFont typeface="Courier New" pitchFamily="49" charset="0"/>
              <a:buChar char="o"/>
            </a:pPr>
            <a:endParaRPr lang="fr-CH" sz="800" b="0" dirty="0" smtClean="0">
              <a:solidFill>
                <a:schemeClr val="tx2">
                  <a:lumMod val="60000"/>
                  <a:lumOff val="40000"/>
                </a:schemeClr>
              </a:solidFill>
              <a:latin typeface="Arial" pitchFamily="34" charset="0"/>
            </a:endParaRPr>
          </a:p>
          <a:p>
            <a:pPr marL="0" indent="0">
              <a:buNone/>
            </a:pPr>
            <a:endParaRPr lang="fr-CH" sz="800" b="0" dirty="0">
              <a:solidFill>
                <a:schemeClr val="tx2">
                  <a:lumMod val="60000"/>
                  <a:lumOff val="40000"/>
                </a:schemeClr>
              </a:solidFill>
              <a:latin typeface="Arial" pitchFamily="34" charset="0"/>
            </a:endParaRPr>
          </a:p>
          <a:p>
            <a:pPr marL="0" indent="0">
              <a:buNone/>
            </a:pPr>
            <a:endParaRPr lang="fr-CH" sz="800" b="0" dirty="0" smtClean="0">
              <a:solidFill>
                <a:schemeClr val="tx2">
                  <a:lumMod val="60000"/>
                  <a:lumOff val="40000"/>
                </a:schemeClr>
              </a:solidFill>
              <a:latin typeface="Arial" pitchFamily="34" charset="0"/>
            </a:endParaRPr>
          </a:p>
          <a:p>
            <a:pPr marL="0" indent="0">
              <a:buNone/>
            </a:pPr>
            <a:endParaRPr lang="fr-CH" sz="800" b="0" dirty="0">
              <a:solidFill>
                <a:schemeClr val="tx2">
                  <a:lumMod val="60000"/>
                  <a:lumOff val="40000"/>
                </a:schemeClr>
              </a:solidFill>
              <a:latin typeface="Arial" pitchFamily="34" charset="0"/>
            </a:endParaRPr>
          </a:p>
          <a:p>
            <a:pPr marL="0" indent="0">
              <a:buNone/>
            </a:pPr>
            <a:r>
              <a:rPr lang="fr-CH" sz="800" b="0" dirty="0" smtClean="0">
                <a:solidFill>
                  <a:schemeClr val="tx2">
                    <a:lumMod val="60000"/>
                    <a:lumOff val="40000"/>
                  </a:schemeClr>
                </a:solidFill>
                <a:latin typeface="Arial" pitchFamily="34" charset="0"/>
              </a:rPr>
              <a:t>			</a:t>
            </a:r>
            <a:endParaRPr lang="fr-CH" sz="1200" dirty="0" smtClean="0">
              <a:solidFill>
                <a:schemeClr val="tx2">
                  <a:lumMod val="60000"/>
                  <a:lumOff val="40000"/>
                </a:schemeClr>
              </a:solidFill>
              <a:latin typeface="Arial" pitchFamily="34" charset="0"/>
            </a:endParaRPr>
          </a:p>
        </p:txBody>
      </p:sp>
      <p:pic>
        <p:nvPicPr>
          <p:cNvPr id="12" name="Picture 2" descr="Résultats de recherche d'images pour « roue de deming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5656" y="289641"/>
            <a:ext cx="3375487" cy="23852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3876" y="2674932"/>
            <a:ext cx="2171935" cy="3155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6309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Organisation</a:t>
            </a:r>
            <a:endParaRPr lang="fr-LU" dirty="0"/>
          </a:p>
        </p:txBody>
      </p:sp>
      <p:sp>
        <p:nvSpPr>
          <p:cNvPr id="4" name="Content Placeholder 3"/>
          <p:cNvSpPr>
            <a:spLocks noGrp="1"/>
          </p:cNvSpPr>
          <p:nvPr>
            <p:ph sz="half" idx="2"/>
          </p:nvPr>
        </p:nvSpPr>
        <p:spPr>
          <a:xfrm>
            <a:off x="838200" y="1978818"/>
            <a:ext cx="5157787" cy="4200681"/>
          </a:xfrm>
        </p:spPr>
        <p:txBody>
          <a:bodyPr>
            <a:normAutofit lnSpcReduction="10000"/>
          </a:bodyPr>
          <a:lstStyle/>
          <a:p>
            <a:pPr algn="just"/>
            <a:r>
              <a:rPr lang="fr-LU" dirty="0"/>
              <a:t>La gestion de l’assurance accident appartient à </a:t>
            </a:r>
            <a:r>
              <a:rPr lang="fr-LU" dirty="0" smtClean="0"/>
              <a:t>l’AAA</a:t>
            </a:r>
            <a:endParaRPr lang="fr-LU" dirty="0"/>
          </a:p>
          <a:p>
            <a:pPr algn="just"/>
            <a:r>
              <a:rPr lang="fr-LU" dirty="0" smtClean="0"/>
              <a:t>L’AAA est une </a:t>
            </a:r>
            <a:r>
              <a:rPr lang="fr-LU" b="1" dirty="0" smtClean="0">
                <a:solidFill>
                  <a:srgbClr val="0C2D69"/>
                </a:solidFill>
              </a:rPr>
              <a:t>Institution autonome</a:t>
            </a:r>
            <a:r>
              <a:rPr lang="fr-LU" dirty="0" smtClean="0"/>
              <a:t> </a:t>
            </a:r>
            <a:r>
              <a:rPr lang="fr-LU" dirty="0"/>
              <a:t>de la sécurité </a:t>
            </a:r>
            <a:r>
              <a:rPr lang="fr-LU" dirty="0" smtClean="0"/>
              <a:t>sociale</a:t>
            </a:r>
            <a:endParaRPr lang="fr-LU" dirty="0"/>
          </a:p>
          <a:p>
            <a:pPr algn="just"/>
            <a:r>
              <a:rPr lang="fr-LU" dirty="0"/>
              <a:t>L’AAA est un </a:t>
            </a:r>
            <a:r>
              <a:rPr lang="fr-LU" b="1" dirty="0">
                <a:solidFill>
                  <a:srgbClr val="0C2D69"/>
                </a:solidFill>
              </a:rPr>
              <a:t>établissement public</a:t>
            </a:r>
            <a:r>
              <a:rPr lang="fr-LU" dirty="0"/>
              <a:t>, placé sous la responsabilité </a:t>
            </a:r>
            <a:r>
              <a:rPr lang="fr-LU" dirty="0" smtClean="0"/>
              <a:t>d’un </a:t>
            </a:r>
            <a:r>
              <a:rPr lang="fr-LU" b="1" dirty="0" smtClean="0">
                <a:solidFill>
                  <a:srgbClr val="0C2D69"/>
                </a:solidFill>
              </a:rPr>
              <a:t>conseil d’administration </a:t>
            </a:r>
            <a:r>
              <a:rPr lang="fr-LU" dirty="0" smtClean="0"/>
              <a:t>: </a:t>
            </a:r>
            <a:r>
              <a:rPr lang="fr-LU" dirty="0"/>
              <a:t>budget annuel, taux de cotisation, décompte annuel recettes/dépenses et bilan, statuts, recommandations de prévention</a:t>
            </a:r>
          </a:p>
          <a:p>
            <a:endParaRPr lang="fr-LU" dirty="0"/>
          </a:p>
        </p:txBody>
      </p:sp>
      <p:pic>
        <p:nvPicPr>
          <p:cNvPr id="10" name="Content Placeholder 9"/>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412151" y="1978818"/>
            <a:ext cx="5325062" cy="37750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Footer Placeholder 7"/>
          <p:cNvSpPr>
            <a:spLocks noGrp="1"/>
          </p:cNvSpPr>
          <p:nvPr>
            <p:ph type="ftr" sz="quarter" idx="11"/>
          </p:nvPr>
        </p:nvSpPr>
        <p:spPr/>
        <p:txBody>
          <a:bodyPr/>
          <a:lstStyle/>
          <a:p>
            <a:endParaRPr lang="fr-LU" dirty="0"/>
          </a:p>
        </p:txBody>
      </p:sp>
      <p:sp>
        <p:nvSpPr>
          <p:cNvPr id="9" name="Slide Number Placeholder 8"/>
          <p:cNvSpPr>
            <a:spLocks noGrp="1"/>
          </p:cNvSpPr>
          <p:nvPr>
            <p:ph type="sldNum" sz="quarter" idx="12"/>
          </p:nvPr>
        </p:nvSpPr>
        <p:spPr/>
        <p:txBody>
          <a:bodyPr/>
          <a:lstStyle/>
          <a:p>
            <a:fld id="{E18F1365-6A11-4D2C-A586-41215F74B123}" type="slidenum">
              <a:rPr lang="fr-LU" smtClean="0"/>
              <a:pPr/>
              <a:t>8</a:t>
            </a:fld>
            <a:endParaRPr lang="fr-LU" dirty="0"/>
          </a:p>
        </p:txBody>
      </p:sp>
    </p:spTree>
    <p:extLst>
      <p:ext uri="{BB962C8B-B14F-4D97-AF65-F5344CB8AC3E}">
        <p14:creationId xmlns:p14="http://schemas.microsoft.com/office/powerpoint/2010/main" val="41747450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LU" dirty="0" smtClean="0"/>
              <a:t>Missions</a:t>
            </a:r>
            <a:endParaRPr lang="fr-LU" dirty="0"/>
          </a:p>
        </p:txBody>
      </p:sp>
      <p:sp>
        <p:nvSpPr>
          <p:cNvPr id="3" name="Text Placeholder 2"/>
          <p:cNvSpPr>
            <a:spLocks noGrp="1"/>
          </p:cNvSpPr>
          <p:nvPr>
            <p:ph type="body" idx="1"/>
          </p:nvPr>
        </p:nvSpPr>
        <p:spPr/>
        <p:txBody>
          <a:bodyPr/>
          <a:lstStyle/>
          <a:p>
            <a:r>
              <a:rPr lang="fr-LU" dirty="0" smtClean="0"/>
              <a:t>L’AAA a deux types de missions :</a:t>
            </a:r>
            <a:endParaRPr lang="fr-LU" dirty="0"/>
          </a:p>
        </p:txBody>
      </p:sp>
      <p:sp>
        <p:nvSpPr>
          <p:cNvPr id="4" name="Content Placeholder 3"/>
          <p:cNvSpPr>
            <a:spLocks noGrp="1"/>
          </p:cNvSpPr>
          <p:nvPr>
            <p:ph sz="half" idx="2"/>
          </p:nvPr>
        </p:nvSpPr>
        <p:spPr/>
        <p:txBody>
          <a:bodyPr/>
          <a:lstStyle/>
          <a:p>
            <a:r>
              <a:rPr lang="fr-LU" dirty="0"/>
              <a:t>La prévention des accidents (protection au </a:t>
            </a:r>
            <a:r>
              <a:rPr lang="fr-LU" dirty="0" smtClean="0"/>
              <a:t>travail)</a:t>
            </a:r>
          </a:p>
          <a:p>
            <a:r>
              <a:rPr lang="fr-LU" dirty="0" smtClean="0"/>
              <a:t>L’indemnisation </a:t>
            </a:r>
            <a:r>
              <a:rPr lang="fr-LU" dirty="0"/>
              <a:t>des accidents (réparation du préjudice)</a:t>
            </a:r>
          </a:p>
          <a:p>
            <a:endParaRPr lang="fr-LU" dirty="0"/>
          </a:p>
        </p:txBody>
      </p:sp>
      <p:sp>
        <p:nvSpPr>
          <p:cNvPr id="5" name="Text Placeholder 4"/>
          <p:cNvSpPr>
            <a:spLocks noGrp="1"/>
          </p:cNvSpPr>
          <p:nvPr>
            <p:ph type="body" sz="quarter" idx="3"/>
          </p:nvPr>
        </p:nvSpPr>
        <p:spPr/>
        <p:txBody>
          <a:bodyPr/>
          <a:lstStyle/>
          <a:p>
            <a:endParaRPr lang="fr-LU"/>
          </a:p>
        </p:txBody>
      </p:sp>
      <p:pic>
        <p:nvPicPr>
          <p:cNvPr id="10" name="Content Placeholder 9"/>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500004" y="2007120"/>
            <a:ext cx="5183188" cy="34554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Footer Placeholder 7"/>
          <p:cNvSpPr>
            <a:spLocks noGrp="1"/>
          </p:cNvSpPr>
          <p:nvPr>
            <p:ph type="ftr" sz="quarter" idx="11"/>
          </p:nvPr>
        </p:nvSpPr>
        <p:spPr/>
        <p:txBody>
          <a:bodyPr/>
          <a:lstStyle/>
          <a:p>
            <a:endParaRPr lang="fr-LU" dirty="0"/>
          </a:p>
        </p:txBody>
      </p:sp>
      <p:sp>
        <p:nvSpPr>
          <p:cNvPr id="9" name="Slide Number Placeholder 8"/>
          <p:cNvSpPr>
            <a:spLocks noGrp="1"/>
          </p:cNvSpPr>
          <p:nvPr>
            <p:ph type="sldNum" sz="quarter" idx="12"/>
          </p:nvPr>
        </p:nvSpPr>
        <p:spPr/>
        <p:txBody>
          <a:bodyPr/>
          <a:lstStyle/>
          <a:p>
            <a:fld id="{E18F1365-6A11-4D2C-A586-41215F74B123}" type="slidenum">
              <a:rPr lang="fr-LU" smtClean="0"/>
              <a:pPr/>
              <a:t>9</a:t>
            </a:fld>
            <a:endParaRPr lang="fr-LU" dirty="0"/>
          </a:p>
        </p:txBody>
      </p:sp>
    </p:spTree>
    <p:extLst>
      <p:ext uri="{BB962C8B-B14F-4D97-AF65-F5344CB8AC3E}">
        <p14:creationId xmlns:p14="http://schemas.microsoft.com/office/powerpoint/2010/main" val="35542162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4789</Words>
  <Application>Microsoft Office PowerPoint</Application>
  <PresentationFormat>Widescreen</PresentationFormat>
  <Paragraphs>575</Paragraphs>
  <Slides>70</Slides>
  <Notes>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70</vt:i4>
      </vt:variant>
    </vt:vector>
  </HeadingPairs>
  <TitlesOfParts>
    <vt:vector size="80" baseType="lpstr">
      <vt:lpstr>Arial</vt:lpstr>
      <vt:lpstr>Calibri</vt:lpstr>
      <vt:lpstr>Cambria Math</vt:lpstr>
      <vt:lpstr>Courier New</vt:lpstr>
      <vt:lpstr>Monotype Sorts</vt:lpstr>
      <vt:lpstr>Times New Roman</vt:lpstr>
      <vt:lpstr>Wingdings</vt:lpstr>
      <vt:lpstr>Office Theme</vt:lpstr>
      <vt:lpstr>1_Office Theme</vt:lpstr>
      <vt:lpstr>Document</vt:lpstr>
      <vt:lpstr>Assurance accident  Version 03/2024 </vt:lpstr>
      <vt:lpstr>Plan du cours</vt:lpstr>
      <vt:lpstr>Partie 1:  Système légal de l’assurance accident</vt:lpstr>
      <vt:lpstr>Fonctionnement de l’AAA</vt:lpstr>
      <vt:lpstr>Historique</vt:lpstr>
      <vt:lpstr>Evolution législative progressive</vt:lpstr>
      <vt:lpstr>PowerPoint Presentation</vt:lpstr>
      <vt:lpstr>Organisation</vt:lpstr>
      <vt:lpstr>Missions</vt:lpstr>
      <vt:lpstr>Principes</vt:lpstr>
      <vt:lpstr>Financement</vt:lpstr>
      <vt:lpstr>Système bonus-malus </vt:lpstr>
      <vt:lpstr>Classes de risques</vt:lpstr>
      <vt:lpstr>Le facteur bonus-malus</vt:lpstr>
      <vt:lpstr>Modalités d’application</vt:lpstr>
      <vt:lpstr>Méthode de calcul</vt:lpstr>
      <vt:lpstr>Méthode de calcul</vt:lpstr>
      <vt:lpstr>Le facteur bonus-malus</vt:lpstr>
      <vt:lpstr>PowerPoint Presentation</vt:lpstr>
      <vt:lpstr>Méthode de calcul</vt:lpstr>
      <vt:lpstr>Évolution du taux de cotisation</vt:lpstr>
      <vt:lpstr>Statistiques pour 2024</vt:lpstr>
      <vt:lpstr>Foire aux questions</vt:lpstr>
      <vt:lpstr>Dépenses</vt:lpstr>
      <vt:lpstr>Personnes et risques assurés</vt:lpstr>
      <vt:lpstr>Personnes assurés</vt:lpstr>
      <vt:lpstr>Risques assurés</vt:lpstr>
      <vt:lpstr>Conditions préliminaires communes</vt:lpstr>
      <vt:lpstr>Accident du travail</vt:lpstr>
      <vt:lpstr>Accident de trajet</vt:lpstr>
      <vt:lpstr>Suppression de la couverture</vt:lpstr>
      <vt:lpstr>Maladies professionnelles</vt:lpstr>
      <vt:lpstr>Assurance volontaire</vt:lpstr>
      <vt:lpstr>Déclarations et procédures</vt:lpstr>
      <vt:lpstr>Déclaration d’un accident du travail / de trajet (RGD du 17.12.2010)</vt:lpstr>
      <vt:lpstr>Déclaration médicale  d’une maladie professionnelle</vt:lpstr>
      <vt:lpstr>Décisions et recours</vt:lpstr>
      <vt:lpstr>Prestations (depuis le 01.01.2011)</vt:lpstr>
      <vt:lpstr>Soins de santé</vt:lpstr>
      <vt:lpstr>Dégât matériel</vt:lpstr>
      <vt:lpstr>Prestations pendant les 78 premières semaines</vt:lpstr>
      <vt:lpstr>Rentes</vt:lpstr>
      <vt:lpstr>Indemnités pour préjudices  extrapatrimoniaux</vt:lpstr>
      <vt:lpstr>Prestations des survivants</vt:lpstr>
      <vt:lpstr>Limitation des prestations à charge de l’AAA: clôture du dossier</vt:lpstr>
      <vt:lpstr>Partie 2:  Prévention des accidents</vt:lpstr>
      <vt:lpstr>Service Prévention</vt:lpstr>
      <vt:lpstr>Contrôles</vt:lpstr>
      <vt:lpstr>Contrôles</vt:lpstr>
      <vt:lpstr>Amendes</vt:lpstr>
      <vt:lpstr>Hiérarchie des dispositions légales,  réglementaires et administratives  en matière de SST</vt:lpstr>
      <vt:lpstr>Recommandations de prévention</vt:lpstr>
      <vt:lpstr>PowerPoint Presentation</vt:lpstr>
      <vt:lpstr>Article 163 du Code de la sécurité sociale</vt:lpstr>
      <vt:lpstr>Recommandation  « Conduite d’Engins en sécurité »</vt:lpstr>
      <vt:lpstr>Formations de sécurité définies dans les recommandations de prévention</vt:lpstr>
      <vt:lpstr>Label « Sécher &amp; Gesond mat System »</vt:lpstr>
      <vt:lpstr>Prix national SST</vt:lpstr>
      <vt:lpstr>Forum sécurité-santé au travail (2022)</vt:lpstr>
      <vt:lpstr>Stratégie nationale VISION ZERO</vt:lpstr>
      <vt:lpstr>Adhésion des entreprises</vt:lpstr>
      <vt:lpstr>Avantages pour les entreprises</vt:lpstr>
      <vt:lpstr>Publications</vt:lpstr>
      <vt:lpstr>Statistiques 2022</vt:lpstr>
      <vt:lpstr>Statistiques sur les accidents du travail</vt:lpstr>
      <vt:lpstr>Statistiques sur les accidents du travail</vt:lpstr>
      <vt:lpstr>Statistiques sur les accidents du travail</vt:lpstr>
      <vt:lpstr>PowerPoint Presentation</vt:lpstr>
      <vt:lpstr>Partie 3:  Evaluation des risques</vt:lpstr>
      <vt:lpstr>Evaluation des risques</vt:lpstr>
    </vt:vector>
  </TitlesOfParts>
  <Company>Centre Commun de la Sécurité Sociale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Nouveau logo</dc:title>
  <dc:creator>u086cb / Claudia Bizzarri</dc:creator>
  <cp:lastModifiedBy>u216gw / Georges Wagner</cp:lastModifiedBy>
  <cp:revision>289</cp:revision>
  <cp:lastPrinted>2023-11-08T10:48:46Z</cp:lastPrinted>
  <dcterms:created xsi:type="dcterms:W3CDTF">2017-11-13T13:54:34Z</dcterms:created>
  <dcterms:modified xsi:type="dcterms:W3CDTF">2024-03-07T16:27:16Z</dcterms:modified>
</cp:coreProperties>
</file>